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5" r:id="rId23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>
        <p:scale>
          <a:sx n="125" d="100"/>
          <a:sy n="125" d="100"/>
        </p:scale>
        <p:origin x="226" y="-19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028307" y="0"/>
            <a:ext cx="914400" cy="5143500"/>
          </a:xfrm>
          <a:custGeom>
            <a:avLst/>
            <a:gdLst/>
            <a:ahLst/>
            <a:cxnLst/>
            <a:rect l="l" t="t" r="r" b="b"/>
            <a:pathLst>
              <a:path w="914400" h="5143500">
                <a:moveTo>
                  <a:pt x="0" y="0"/>
                </a:moveTo>
                <a:lnTo>
                  <a:pt x="914400" y="5143499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568950" y="2761107"/>
            <a:ext cx="3573145" cy="2382520"/>
          </a:xfrm>
          <a:custGeom>
            <a:avLst/>
            <a:gdLst/>
            <a:ahLst/>
            <a:cxnLst/>
            <a:rect l="l" t="t" r="r" b="b"/>
            <a:pathLst>
              <a:path w="3573145" h="2382520">
                <a:moveTo>
                  <a:pt x="3572636" y="0"/>
                </a:moveTo>
                <a:lnTo>
                  <a:pt x="0" y="238239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886067" y="0"/>
            <a:ext cx="2255520" cy="5143500"/>
          </a:xfrm>
          <a:custGeom>
            <a:avLst/>
            <a:gdLst/>
            <a:ahLst/>
            <a:cxnLst/>
            <a:rect l="l" t="t" r="r" b="b"/>
            <a:pathLst>
              <a:path w="2255520" h="5143500">
                <a:moveTo>
                  <a:pt x="2255519" y="0"/>
                </a:moveTo>
                <a:lnTo>
                  <a:pt x="1532267" y="0"/>
                </a:lnTo>
                <a:lnTo>
                  <a:pt x="0" y="5143497"/>
                </a:lnTo>
                <a:lnTo>
                  <a:pt x="2255519" y="5143497"/>
                </a:lnTo>
                <a:lnTo>
                  <a:pt x="2255519" y="0"/>
                </a:lnTo>
                <a:close/>
              </a:path>
            </a:pathLst>
          </a:custGeom>
          <a:solidFill>
            <a:srgbClr val="90C225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203669" y="0"/>
            <a:ext cx="1940560" cy="5143500"/>
          </a:xfrm>
          <a:custGeom>
            <a:avLst/>
            <a:gdLst/>
            <a:ahLst/>
            <a:cxnLst/>
            <a:rect l="l" t="t" r="r" b="b"/>
            <a:pathLst>
              <a:path w="1940559" h="5143500">
                <a:moveTo>
                  <a:pt x="1940330" y="0"/>
                </a:moveTo>
                <a:lnTo>
                  <a:pt x="0" y="0"/>
                </a:lnTo>
                <a:lnTo>
                  <a:pt x="906042" y="5143497"/>
                </a:lnTo>
                <a:lnTo>
                  <a:pt x="1940330" y="5143497"/>
                </a:lnTo>
                <a:lnTo>
                  <a:pt x="1940330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699250" y="2286000"/>
            <a:ext cx="2444750" cy="2857500"/>
          </a:xfrm>
          <a:custGeom>
            <a:avLst/>
            <a:gdLst/>
            <a:ahLst/>
            <a:cxnLst/>
            <a:rect l="l" t="t" r="r" b="b"/>
            <a:pathLst>
              <a:path w="2444750" h="2857500">
                <a:moveTo>
                  <a:pt x="2444750" y="0"/>
                </a:moveTo>
                <a:lnTo>
                  <a:pt x="0" y="2857499"/>
                </a:lnTo>
                <a:lnTo>
                  <a:pt x="2444750" y="2857499"/>
                </a:lnTo>
                <a:lnTo>
                  <a:pt x="2444750" y="0"/>
                </a:lnTo>
                <a:close/>
              </a:path>
            </a:pathLst>
          </a:custGeom>
          <a:solidFill>
            <a:srgbClr val="539F20">
              <a:alpha val="7215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003159" y="0"/>
            <a:ext cx="2138680" cy="5143500"/>
          </a:xfrm>
          <a:custGeom>
            <a:avLst/>
            <a:gdLst/>
            <a:ahLst/>
            <a:cxnLst/>
            <a:rect l="l" t="t" r="r" b="b"/>
            <a:pathLst>
              <a:path w="2138679" h="5143500">
                <a:moveTo>
                  <a:pt x="2138427" y="0"/>
                </a:moveTo>
                <a:lnTo>
                  <a:pt x="0" y="0"/>
                </a:lnTo>
                <a:lnTo>
                  <a:pt x="1850771" y="5143497"/>
                </a:lnTo>
                <a:lnTo>
                  <a:pt x="2138427" y="5143497"/>
                </a:lnTo>
                <a:lnTo>
                  <a:pt x="2138427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8174101" y="0"/>
            <a:ext cx="967740" cy="5143500"/>
          </a:xfrm>
          <a:custGeom>
            <a:avLst/>
            <a:gdLst/>
            <a:ahLst/>
            <a:cxnLst/>
            <a:rect l="l" t="t" r="r" b="b"/>
            <a:pathLst>
              <a:path w="967740" h="5143500">
                <a:moveTo>
                  <a:pt x="967485" y="0"/>
                </a:moveTo>
                <a:lnTo>
                  <a:pt x="763850" y="0"/>
                </a:lnTo>
                <a:lnTo>
                  <a:pt x="0" y="5143497"/>
                </a:lnTo>
                <a:lnTo>
                  <a:pt x="967485" y="5143497"/>
                </a:lnTo>
                <a:lnTo>
                  <a:pt x="967485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8205226" y="0"/>
            <a:ext cx="936625" cy="5143500"/>
          </a:xfrm>
          <a:custGeom>
            <a:avLst/>
            <a:gdLst/>
            <a:ahLst/>
            <a:cxnLst/>
            <a:rect l="l" t="t" r="r" b="b"/>
            <a:pathLst>
              <a:path w="936625" h="5143500">
                <a:moveTo>
                  <a:pt x="936360" y="0"/>
                </a:moveTo>
                <a:lnTo>
                  <a:pt x="0" y="0"/>
                </a:lnTo>
                <a:lnTo>
                  <a:pt x="831077" y="5143497"/>
                </a:lnTo>
                <a:lnTo>
                  <a:pt x="936360" y="5143497"/>
                </a:lnTo>
                <a:lnTo>
                  <a:pt x="936360" y="0"/>
                </a:lnTo>
                <a:close/>
              </a:path>
            </a:pathLst>
          </a:custGeom>
          <a:solidFill>
            <a:srgbClr val="90C225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7778750" y="2692400"/>
            <a:ext cx="1363345" cy="2451100"/>
          </a:xfrm>
          <a:custGeom>
            <a:avLst/>
            <a:gdLst/>
            <a:ahLst/>
            <a:cxnLst/>
            <a:rect l="l" t="t" r="r" b="b"/>
            <a:pathLst>
              <a:path w="1363345" h="2451100">
                <a:moveTo>
                  <a:pt x="1362836" y="0"/>
                </a:moveTo>
                <a:lnTo>
                  <a:pt x="0" y="2451099"/>
                </a:lnTo>
                <a:lnTo>
                  <a:pt x="1362836" y="2451099"/>
                </a:lnTo>
                <a:lnTo>
                  <a:pt x="1362836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0"/>
            <a:ext cx="632460" cy="4250055"/>
          </a:xfrm>
          <a:custGeom>
            <a:avLst/>
            <a:gdLst/>
            <a:ahLst/>
            <a:cxnLst/>
            <a:rect l="l" t="t" r="r" b="b"/>
            <a:pathLst>
              <a:path w="632460" h="4250055">
                <a:moveTo>
                  <a:pt x="631952" y="0"/>
                </a:moveTo>
                <a:lnTo>
                  <a:pt x="0" y="0"/>
                </a:lnTo>
                <a:lnTo>
                  <a:pt x="0" y="4249610"/>
                </a:lnTo>
                <a:lnTo>
                  <a:pt x="631952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bg object 2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600" y="2266950"/>
            <a:ext cx="2895600" cy="24384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028307" y="0"/>
            <a:ext cx="914400" cy="5143500"/>
          </a:xfrm>
          <a:custGeom>
            <a:avLst/>
            <a:gdLst/>
            <a:ahLst/>
            <a:cxnLst/>
            <a:rect l="l" t="t" r="r" b="b"/>
            <a:pathLst>
              <a:path w="914400" h="5143500">
                <a:moveTo>
                  <a:pt x="0" y="0"/>
                </a:moveTo>
                <a:lnTo>
                  <a:pt x="914400" y="5143499"/>
                </a:lnTo>
              </a:path>
            </a:pathLst>
          </a:custGeom>
          <a:ln w="9525">
            <a:solidFill>
              <a:srgbClr val="BEBEB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5568950" y="2761107"/>
            <a:ext cx="3573145" cy="2382520"/>
          </a:xfrm>
          <a:custGeom>
            <a:avLst/>
            <a:gdLst/>
            <a:ahLst/>
            <a:cxnLst/>
            <a:rect l="l" t="t" r="r" b="b"/>
            <a:pathLst>
              <a:path w="3573145" h="2382520">
                <a:moveTo>
                  <a:pt x="3572636" y="0"/>
                </a:moveTo>
                <a:lnTo>
                  <a:pt x="0" y="2382392"/>
                </a:lnTo>
              </a:path>
            </a:pathLst>
          </a:custGeom>
          <a:ln w="9525">
            <a:solidFill>
              <a:srgbClr val="D9D9D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6886067" y="0"/>
            <a:ext cx="2255520" cy="5143500"/>
          </a:xfrm>
          <a:custGeom>
            <a:avLst/>
            <a:gdLst/>
            <a:ahLst/>
            <a:cxnLst/>
            <a:rect l="l" t="t" r="r" b="b"/>
            <a:pathLst>
              <a:path w="2255520" h="5143500">
                <a:moveTo>
                  <a:pt x="2255519" y="0"/>
                </a:moveTo>
                <a:lnTo>
                  <a:pt x="1532267" y="0"/>
                </a:lnTo>
                <a:lnTo>
                  <a:pt x="0" y="5143497"/>
                </a:lnTo>
                <a:lnTo>
                  <a:pt x="2255519" y="5143497"/>
                </a:lnTo>
                <a:lnTo>
                  <a:pt x="2255519" y="0"/>
                </a:lnTo>
                <a:close/>
              </a:path>
            </a:pathLst>
          </a:custGeom>
          <a:solidFill>
            <a:srgbClr val="90C225">
              <a:alpha val="3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7203669" y="0"/>
            <a:ext cx="1940560" cy="5143500"/>
          </a:xfrm>
          <a:custGeom>
            <a:avLst/>
            <a:gdLst/>
            <a:ahLst/>
            <a:cxnLst/>
            <a:rect l="l" t="t" r="r" b="b"/>
            <a:pathLst>
              <a:path w="1940559" h="5143500">
                <a:moveTo>
                  <a:pt x="1940330" y="0"/>
                </a:moveTo>
                <a:lnTo>
                  <a:pt x="0" y="0"/>
                </a:lnTo>
                <a:lnTo>
                  <a:pt x="906042" y="5143497"/>
                </a:lnTo>
                <a:lnTo>
                  <a:pt x="1940330" y="5143497"/>
                </a:lnTo>
                <a:lnTo>
                  <a:pt x="1940330" y="0"/>
                </a:lnTo>
                <a:close/>
              </a:path>
            </a:pathLst>
          </a:custGeom>
          <a:solidFill>
            <a:srgbClr val="90C225">
              <a:alpha val="19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699250" y="2286000"/>
            <a:ext cx="2444750" cy="2857500"/>
          </a:xfrm>
          <a:custGeom>
            <a:avLst/>
            <a:gdLst/>
            <a:ahLst/>
            <a:cxnLst/>
            <a:rect l="l" t="t" r="r" b="b"/>
            <a:pathLst>
              <a:path w="2444750" h="2857500">
                <a:moveTo>
                  <a:pt x="2444750" y="0"/>
                </a:moveTo>
                <a:lnTo>
                  <a:pt x="0" y="2857499"/>
                </a:lnTo>
                <a:lnTo>
                  <a:pt x="2444750" y="2857499"/>
                </a:lnTo>
                <a:lnTo>
                  <a:pt x="2444750" y="0"/>
                </a:lnTo>
                <a:close/>
              </a:path>
            </a:pathLst>
          </a:custGeom>
          <a:solidFill>
            <a:srgbClr val="539F20">
              <a:alpha val="7215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7003159" y="0"/>
            <a:ext cx="2138680" cy="5143500"/>
          </a:xfrm>
          <a:custGeom>
            <a:avLst/>
            <a:gdLst/>
            <a:ahLst/>
            <a:cxnLst/>
            <a:rect l="l" t="t" r="r" b="b"/>
            <a:pathLst>
              <a:path w="2138679" h="5143500">
                <a:moveTo>
                  <a:pt x="2138427" y="0"/>
                </a:moveTo>
                <a:lnTo>
                  <a:pt x="0" y="0"/>
                </a:lnTo>
                <a:lnTo>
                  <a:pt x="1850771" y="5143497"/>
                </a:lnTo>
                <a:lnTo>
                  <a:pt x="2138427" y="5143497"/>
                </a:lnTo>
                <a:lnTo>
                  <a:pt x="2138427" y="0"/>
                </a:lnTo>
                <a:close/>
              </a:path>
            </a:pathLst>
          </a:custGeom>
          <a:solidFill>
            <a:srgbClr val="3E7818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8174101" y="0"/>
            <a:ext cx="967740" cy="5143500"/>
          </a:xfrm>
          <a:custGeom>
            <a:avLst/>
            <a:gdLst/>
            <a:ahLst/>
            <a:cxnLst/>
            <a:rect l="l" t="t" r="r" b="b"/>
            <a:pathLst>
              <a:path w="967740" h="5143500">
                <a:moveTo>
                  <a:pt x="967485" y="0"/>
                </a:moveTo>
                <a:lnTo>
                  <a:pt x="763850" y="0"/>
                </a:lnTo>
                <a:lnTo>
                  <a:pt x="0" y="5143497"/>
                </a:lnTo>
                <a:lnTo>
                  <a:pt x="967485" y="5143497"/>
                </a:lnTo>
                <a:lnTo>
                  <a:pt x="967485" y="0"/>
                </a:lnTo>
                <a:close/>
              </a:path>
            </a:pathLst>
          </a:custGeom>
          <a:solidFill>
            <a:srgbClr val="C0E374">
              <a:alpha val="70195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8205226" y="0"/>
            <a:ext cx="936625" cy="5143500"/>
          </a:xfrm>
          <a:custGeom>
            <a:avLst/>
            <a:gdLst/>
            <a:ahLst/>
            <a:cxnLst/>
            <a:rect l="l" t="t" r="r" b="b"/>
            <a:pathLst>
              <a:path w="936625" h="5143500">
                <a:moveTo>
                  <a:pt x="936360" y="0"/>
                </a:moveTo>
                <a:lnTo>
                  <a:pt x="0" y="0"/>
                </a:lnTo>
                <a:lnTo>
                  <a:pt x="831077" y="5143497"/>
                </a:lnTo>
                <a:lnTo>
                  <a:pt x="936360" y="5143497"/>
                </a:lnTo>
                <a:lnTo>
                  <a:pt x="936360" y="0"/>
                </a:lnTo>
                <a:close/>
              </a:path>
            </a:pathLst>
          </a:custGeom>
          <a:solidFill>
            <a:srgbClr val="90C225">
              <a:alpha val="65097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7778750" y="2692400"/>
            <a:ext cx="1363345" cy="2451100"/>
          </a:xfrm>
          <a:custGeom>
            <a:avLst/>
            <a:gdLst/>
            <a:ahLst/>
            <a:cxnLst/>
            <a:rect l="l" t="t" r="r" b="b"/>
            <a:pathLst>
              <a:path w="1363345" h="2451100">
                <a:moveTo>
                  <a:pt x="1362836" y="0"/>
                </a:moveTo>
                <a:lnTo>
                  <a:pt x="0" y="2451099"/>
                </a:lnTo>
                <a:lnTo>
                  <a:pt x="1362836" y="2451099"/>
                </a:lnTo>
                <a:lnTo>
                  <a:pt x="1362836" y="0"/>
                </a:lnTo>
                <a:close/>
              </a:path>
            </a:pathLst>
          </a:custGeom>
          <a:solidFill>
            <a:srgbClr val="90C225">
              <a:alpha val="7999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0" y="3009900"/>
            <a:ext cx="336550" cy="2133600"/>
          </a:xfrm>
          <a:custGeom>
            <a:avLst/>
            <a:gdLst/>
            <a:ahLst/>
            <a:cxnLst/>
            <a:rect l="l" t="t" r="r" b="b"/>
            <a:pathLst>
              <a:path w="336550" h="2133600">
                <a:moveTo>
                  <a:pt x="0" y="0"/>
                </a:moveTo>
                <a:lnTo>
                  <a:pt x="0" y="2133599"/>
                </a:lnTo>
                <a:lnTo>
                  <a:pt x="336550" y="2133599"/>
                </a:lnTo>
                <a:lnTo>
                  <a:pt x="0" y="0"/>
                </a:lnTo>
                <a:close/>
              </a:path>
            </a:pathLst>
          </a:custGeom>
          <a:solidFill>
            <a:srgbClr val="90C225">
              <a:alpha val="85096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05280" y="777621"/>
            <a:ext cx="6733438" cy="11233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Trebuchet MS" panose="020B0603020202020204"/>
                <a:cs typeface="Trebuchet MS" panose="020B0603020202020204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73304" y="891443"/>
            <a:ext cx="8597391" cy="1490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chemeClr val="tx1"/>
                </a:solidFill>
                <a:latin typeface="Verdana" panose="020B0604030504040204"/>
                <a:cs typeface="Verdana" panose="020B0604030504040204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1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jpeg"/><Relationship Id="rId1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hyperlink" Target="https://mitsu-ds-capstone-project.streamlit.app/" TargetMode="Externa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hyperlink" Target="https://github.com/Sumit-SC" TargetMode="External"/><Relationship Id="rId8" Type="http://schemas.openxmlformats.org/officeDocument/2006/relationships/hyperlink" Target="https://docs.google.com/document/d/1NV8paiFC4IexoPYWWn1EakqKxBE-TJJLlEm7q7A8KUM/edit?usp=drive_link" TargetMode="External"/><Relationship Id="rId7" Type="http://schemas.openxmlformats.org/officeDocument/2006/relationships/hyperlink" Target="https://drive.google.com/file/d/1Z6oiYXiJt3YudINIn67lGCQgVITOTEIf/view?usp=sharing" TargetMode="External"/><Relationship Id="rId6" Type="http://schemas.openxmlformats.org/officeDocument/2006/relationships/hyperlink" Target="https://drive.google.com/file/d/1ObKA8DxCUC5S_2riq31XJoZrfxLq8bbn/view?usp=sharing" TargetMode="External"/><Relationship Id="rId5" Type="http://schemas.openxmlformats.org/officeDocument/2006/relationships/hyperlink" Target="https://drive.google.com/drive/folders/1ANsXUuTy9ECiwJBeIdgqTCSIOQkX1VR2?usp=drive_link" TargetMode="External"/><Relationship Id="rId4" Type="http://schemas.openxmlformats.org/officeDocument/2006/relationships/hyperlink" Target="https://drive.google.com/drive/folders/1N5m1mmKMZH1Fi7y2ZDdf6uMt88uW8CtS?usp=drive_link" TargetMode="External"/><Relationship Id="rId3" Type="http://schemas.openxmlformats.org/officeDocument/2006/relationships/hyperlink" Target="https://sumit-ml-capstone-project.streamlit.app/" TargetMode="External"/><Relationship Id="rId2" Type="http://schemas.openxmlformats.org/officeDocument/2006/relationships/hyperlink" Target="https://mitsu-ds-capstone-project.streamlit.app/" TargetMode="External"/><Relationship Id="rId12" Type="http://schemas.openxmlformats.org/officeDocument/2006/relationships/slideLayout" Target="../slideLayouts/slideLayout2.xml"/><Relationship Id="rId11" Type="http://schemas.openxmlformats.org/officeDocument/2006/relationships/hyperlink" Target="mailto:sumitsc.work@gmail.com" TargetMode="External"/><Relationship Id="rId10" Type="http://schemas.openxmlformats.org/officeDocument/2006/relationships/hyperlink" Target="https://www.kaggle.com/mitsu00" TargetMode="External"/><Relationship Id="rId1" Type="http://schemas.openxmlformats.org/officeDocument/2006/relationships/hyperlink" Target="https://github.com/Sumit-SC/Data-Science-Capstone-Project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39495" marR="5080" indent="-102743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Data</a:t>
            </a:r>
            <a:r>
              <a:rPr spc="-165" dirty="0"/>
              <a:t> </a:t>
            </a:r>
            <a:r>
              <a:rPr spc="-65" dirty="0"/>
              <a:t>Science</a:t>
            </a:r>
            <a:r>
              <a:rPr spc="-135" dirty="0"/>
              <a:t> </a:t>
            </a:r>
            <a:r>
              <a:rPr spc="-60" dirty="0"/>
              <a:t>with</a:t>
            </a:r>
            <a:r>
              <a:rPr spc="-190" dirty="0"/>
              <a:t> </a:t>
            </a:r>
            <a:r>
              <a:rPr spc="-15" dirty="0"/>
              <a:t>Python</a:t>
            </a:r>
            <a:r>
              <a:rPr spc="-10" dirty="0"/>
              <a:t> </a:t>
            </a:r>
            <a:r>
              <a:rPr spc="-85" dirty="0"/>
              <a:t>Career </a:t>
            </a:r>
            <a:r>
              <a:rPr spc="-1070" dirty="0"/>
              <a:t> </a:t>
            </a:r>
            <a:r>
              <a:rPr spc="-260" dirty="0"/>
              <a:t>P</a:t>
            </a:r>
            <a:r>
              <a:rPr spc="-85" dirty="0"/>
              <a:t>r</a:t>
            </a:r>
            <a:r>
              <a:rPr spc="-90" dirty="0"/>
              <a:t>o</a:t>
            </a:r>
            <a:r>
              <a:rPr spc="-80" dirty="0"/>
              <a:t>g</a:t>
            </a:r>
            <a:r>
              <a:rPr spc="-85" dirty="0"/>
              <a:t>ra</a:t>
            </a:r>
            <a:r>
              <a:rPr dirty="0"/>
              <a:t>m</a:t>
            </a:r>
            <a:r>
              <a:rPr spc="-100" dirty="0"/>
              <a:t> </a:t>
            </a:r>
            <a:r>
              <a:rPr dirty="0"/>
              <a:t>-</a:t>
            </a:r>
            <a:r>
              <a:rPr spc="-275" dirty="0"/>
              <a:t> </a:t>
            </a:r>
            <a:r>
              <a:rPr spc="-55" dirty="0"/>
              <a:t>C</a:t>
            </a:r>
            <a:r>
              <a:rPr spc="-45" dirty="0"/>
              <a:t>a</a:t>
            </a:r>
            <a:r>
              <a:rPr spc="-55" dirty="0"/>
              <a:t>ps</a:t>
            </a:r>
            <a:r>
              <a:rPr spc="-50" dirty="0"/>
              <a:t>ton</a:t>
            </a:r>
            <a:r>
              <a:rPr dirty="0"/>
              <a:t>e</a:t>
            </a:r>
            <a:r>
              <a:rPr spc="-125" dirty="0"/>
              <a:t> </a:t>
            </a:r>
            <a:r>
              <a:rPr spc="-190" dirty="0"/>
              <a:t>P</a:t>
            </a:r>
            <a:r>
              <a:rPr dirty="0"/>
              <a:t>r</a:t>
            </a:r>
            <a:r>
              <a:rPr spc="-25" dirty="0"/>
              <a:t>o</a:t>
            </a:r>
            <a:r>
              <a:rPr spc="-15" dirty="0"/>
              <a:t>j</a:t>
            </a:r>
            <a:r>
              <a:rPr spc="-5" dirty="0"/>
              <a:t>e</a:t>
            </a:r>
            <a:r>
              <a:rPr spc="-20" dirty="0"/>
              <a:t>c</a:t>
            </a:r>
            <a:r>
              <a:rPr dirty="0"/>
              <a:t>t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5951601" y="2189479"/>
            <a:ext cx="16236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5" dirty="0">
                <a:solidFill>
                  <a:srgbClr val="7E7E7E"/>
                </a:solidFill>
                <a:latin typeface="Arial" panose="020B0604020202020204"/>
                <a:cs typeface="Arial" panose="020B0604020202020204"/>
              </a:rPr>
              <a:t>By-</a:t>
            </a:r>
            <a:r>
              <a:rPr sz="1200" b="1" spc="-5" dirty="0">
                <a:solidFill>
                  <a:srgbClr val="7E7E7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7E7E7E"/>
                </a:solidFill>
                <a:latin typeface="Arial" panose="020B0604020202020204"/>
                <a:cs typeface="Arial" panose="020B0604020202020204"/>
              </a:rPr>
              <a:t>Sakshi</a:t>
            </a:r>
            <a:r>
              <a:rPr sz="1200" b="1" spc="-50" dirty="0">
                <a:solidFill>
                  <a:srgbClr val="7E7E7E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7E7E7E"/>
                </a:solidFill>
                <a:latin typeface="Arial" panose="020B0604020202020204"/>
                <a:cs typeface="Arial" panose="020B0604020202020204"/>
              </a:rPr>
              <a:t>Kothavade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275245"/>
            <a:ext cx="3621404" cy="3868420"/>
            <a:chOff x="0" y="1275245"/>
            <a:chExt cx="3621404" cy="386842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23837" y="1275245"/>
              <a:ext cx="3297174" cy="283387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3837" y="4036732"/>
              <a:ext cx="3297174" cy="110676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58216" y="168402"/>
            <a:ext cx="6141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ph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i="1" u="heavy" spc="-3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10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1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nal</a:t>
            </a:r>
            <a:r>
              <a:rPr sz="2700" i="1" u="heavy" spc="-9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y</a:t>
            </a:r>
            <a:r>
              <a:rPr sz="2700" i="1" u="heavy" spc="-1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si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1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an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i="1" u="heavy" spc="-13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nclusi</a:t>
            </a:r>
            <a:r>
              <a:rPr sz="2700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spc="-15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spc="-1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3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Dat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091" y="737742"/>
            <a:ext cx="826897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3670300" algn="l"/>
              </a:tabLst>
            </a:pPr>
            <a:r>
              <a:rPr sz="1600" b="1" i="1" spc="-55" dirty="0">
                <a:latin typeface="Verdana" panose="020B0604030504040204"/>
                <a:cs typeface="Verdana" panose="020B0604030504040204"/>
              </a:rPr>
              <a:t>Box</a:t>
            </a:r>
            <a:r>
              <a:rPr sz="1600" b="1" i="1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i="1" spc="-45" dirty="0">
                <a:latin typeface="Verdana" panose="020B0604030504040204"/>
                <a:cs typeface="Verdana" panose="020B0604030504040204"/>
              </a:rPr>
              <a:t>Plot</a:t>
            </a:r>
            <a:r>
              <a:rPr sz="1600" b="1" i="1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to</a:t>
            </a:r>
            <a:r>
              <a:rPr sz="16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find</a:t>
            </a:r>
            <a:r>
              <a:rPr sz="16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the</a:t>
            </a:r>
            <a:r>
              <a:rPr sz="16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0" dirty="0">
                <a:latin typeface="Verdana" panose="020B0604030504040204"/>
                <a:cs typeface="Verdana" panose="020B0604030504040204"/>
              </a:rPr>
              <a:t>Outlier</a:t>
            </a:r>
            <a:r>
              <a:rPr sz="16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25" dirty="0">
                <a:latin typeface="Verdana" panose="020B0604030504040204"/>
                <a:cs typeface="Verdana" panose="020B0604030504040204"/>
              </a:rPr>
              <a:t>data	</a:t>
            </a:r>
            <a:r>
              <a:rPr sz="1600" b="1" i="1" spc="-30" dirty="0">
                <a:latin typeface="Verdana" panose="020B0604030504040204"/>
                <a:cs typeface="Verdana" panose="020B0604030504040204"/>
              </a:rPr>
              <a:t>HeatMap</a:t>
            </a:r>
            <a:r>
              <a:rPr sz="1600" b="1" i="1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to</a:t>
            </a:r>
            <a:r>
              <a:rPr sz="16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find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the</a:t>
            </a:r>
            <a:r>
              <a:rPr sz="1600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Correlation</a:t>
            </a:r>
            <a:r>
              <a:rPr sz="1600" spc="-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10" dirty="0">
                <a:latin typeface="Verdana" panose="020B0604030504040204"/>
                <a:cs typeface="Verdana" panose="020B0604030504040204"/>
              </a:rPr>
              <a:t>in</a:t>
            </a:r>
            <a:r>
              <a:rPr sz="1600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20" dirty="0">
                <a:latin typeface="Verdana" panose="020B0604030504040204"/>
                <a:cs typeface="Verdana" panose="020B0604030504040204"/>
              </a:rPr>
              <a:t>Numerical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1600" spc="-25" dirty="0">
                <a:latin typeface="Verdana" panose="020B0604030504040204"/>
                <a:cs typeface="Verdana" panose="020B0604030504040204"/>
              </a:rPr>
              <a:t>data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99153" y="1252740"/>
            <a:ext cx="5046726" cy="364007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5751" y="213740"/>
            <a:ext cx="614108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ph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i="1" u="heavy" spc="-3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10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1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nal</a:t>
            </a:r>
            <a:r>
              <a:rPr sz="2700" i="1" u="heavy" spc="-9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y</a:t>
            </a:r>
            <a:r>
              <a:rPr sz="2700" i="1" u="heavy" spc="-1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si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1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an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i="1" u="heavy" spc="-13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nclusi</a:t>
            </a:r>
            <a:r>
              <a:rPr sz="2700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spc="-15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spc="-1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3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Dat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245" y="921461"/>
            <a:ext cx="801497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039235" algn="l"/>
              </a:tabLst>
            </a:pPr>
            <a:r>
              <a:rPr sz="1400" b="1" i="1" spc="-65" dirty="0">
                <a:latin typeface="Verdana" panose="020B0604030504040204"/>
                <a:cs typeface="Verdana" panose="020B0604030504040204"/>
              </a:rPr>
              <a:t>Hi</a:t>
            </a:r>
            <a:r>
              <a:rPr sz="1400" b="1" i="1" spc="-70" dirty="0">
                <a:latin typeface="Verdana" panose="020B0604030504040204"/>
                <a:cs typeface="Verdana" panose="020B0604030504040204"/>
              </a:rPr>
              <a:t>s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35" dirty="0">
                <a:latin typeface="Verdana" panose="020B0604030504040204"/>
                <a:cs typeface="Verdana" panose="020B0604030504040204"/>
              </a:rPr>
              <a:t>P</a:t>
            </a:r>
            <a:r>
              <a:rPr sz="1400" b="1" i="1" spc="-40" dirty="0">
                <a:latin typeface="Verdana" panose="020B0604030504040204"/>
                <a:cs typeface="Verdana" panose="020B0604030504040204"/>
              </a:rPr>
              <a:t>l</a:t>
            </a:r>
            <a:r>
              <a:rPr sz="1400" b="1" i="1" spc="-45" dirty="0">
                <a:latin typeface="Verdana" panose="020B0604030504040204"/>
                <a:cs typeface="Verdana" panose="020B0604030504040204"/>
              </a:rPr>
              <a:t>o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o</a:t>
            </a:r>
            <a:r>
              <a:rPr sz="1400" dirty="0">
                <a:latin typeface="Verdana" panose="020B0604030504040204"/>
                <a:cs typeface="Verdana" panose="020B0604030504040204"/>
              </a:rPr>
              <a:t>n</a:t>
            </a:r>
            <a:r>
              <a:rPr sz="14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co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nt</a:t>
            </a:r>
            <a:r>
              <a:rPr sz="1400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1400" dirty="0">
                <a:latin typeface="Verdana" panose="020B0604030504040204"/>
                <a:cs typeface="Verdana" panose="020B0604030504040204"/>
              </a:rPr>
              <a:t>n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u</a:t>
            </a:r>
            <a:r>
              <a:rPr sz="1400" dirty="0">
                <a:latin typeface="Verdana" panose="020B0604030504040204"/>
                <a:cs typeface="Verdana" panose="020B0604030504040204"/>
              </a:rPr>
              <a:t>ous</a:t>
            </a:r>
            <a:r>
              <a:rPr sz="14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25" dirty="0">
                <a:latin typeface="Verdana" panose="020B0604030504040204"/>
                <a:cs typeface="Verdana" panose="020B0604030504040204"/>
              </a:rPr>
              <a:t>d</a:t>
            </a:r>
            <a:r>
              <a:rPr sz="1400" spc="-30" dirty="0">
                <a:latin typeface="Verdana" panose="020B0604030504040204"/>
                <a:cs typeface="Verdana" panose="020B0604030504040204"/>
              </a:rPr>
              <a:t>at</a:t>
            </a:r>
            <a:r>
              <a:rPr sz="1400" dirty="0">
                <a:latin typeface="Verdana" panose="020B0604030504040204"/>
                <a:cs typeface="Verdana" panose="020B0604030504040204"/>
              </a:rPr>
              <a:t>a	</a:t>
            </a:r>
            <a:r>
              <a:rPr sz="1400" b="1" i="1" spc="-55" dirty="0">
                <a:latin typeface="Verdana" panose="020B0604030504040204"/>
                <a:cs typeface="Verdana" panose="020B0604030504040204"/>
              </a:rPr>
              <a:t>S</a:t>
            </a:r>
            <a:r>
              <a:rPr sz="1400" b="1" i="1" spc="-50" dirty="0">
                <a:latin typeface="Verdana" panose="020B0604030504040204"/>
                <a:cs typeface="Verdana" panose="020B0604030504040204"/>
              </a:rPr>
              <a:t>c</a:t>
            </a:r>
            <a:r>
              <a:rPr sz="1400" b="1" i="1" spc="-55" dirty="0">
                <a:latin typeface="Verdana" panose="020B0604030504040204"/>
                <a:cs typeface="Verdana" panose="020B0604030504040204"/>
              </a:rPr>
              <a:t>att</a:t>
            </a:r>
            <a:r>
              <a:rPr sz="1400" b="1" i="1" spc="-50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r</a:t>
            </a:r>
            <a:r>
              <a:rPr sz="1400" b="1" i="1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35" dirty="0">
                <a:latin typeface="Verdana" panose="020B0604030504040204"/>
                <a:cs typeface="Verdana" panose="020B0604030504040204"/>
              </a:rPr>
              <a:t>P</a:t>
            </a:r>
            <a:r>
              <a:rPr sz="1400" b="1" i="1" spc="-40" dirty="0">
                <a:latin typeface="Verdana" panose="020B0604030504040204"/>
                <a:cs typeface="Verdana" panose="020B0604030504040204"/>
              </a:rPr>
              <a:t>l</a:t>
            </a:r>
            <a:r>
              <a:rPr sz="1400" b="1" i="1" spc="-45" dirty="0">
                <a:latin typeface="Verdana" panose="020B0604030504040204"/>
                <a:cs typeface="Verdana" panose="020B0604030504040204"/>
              </a:rPr>
              <a:t>o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dirty="0">
                <a:latin typeface="Verdana" panose="020B0604030504040204"/>
                <a:cs typeface="Verdana" panose="020B0604030504040204"/>
              </a:rPr>
              <a:t>of</a:t>
            </a:r>
            <a:r>
              <a:rPr sz="12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spc="-5" dirty="0">
                <a:latin typeface="Verdana" panose="020B0604030504040204"/>
                <a:cs typeface="Verdana" panose="020B0604030504040204"/>
              </a:rPr>
              <a:t>S</a:t>
            </a:r>
            <a:r>
              <a:rPr sz="1200" dirty="0">
                <a:latin typeface="Verdana" panose="020B0604030504040204"/>
                <a:cs typeface="Verdana" panose="020B0604030504040204"/>
              </a:rPr>
              <a:t>e</a:t>
            </a:r>
            <a:r>
              <a:rPr sz="1200" spc="-5" dirty="0">
                <a:latin typeface="Verdana" panose="020B0604030504040204"/>
                <a:cs typeface="Verdana" panose="020B0604030504040204"/>
              </a:rPr>
              <a:t>l</a:t>
            </a:r>
            <a:r>
              <a:rPr sz="1200" spc="-10" dirty="0">
                <a:latin typeface="Verdana" panose="020B0604030504040204"/>
                <a:cs typeface="Verdana" panose="020B0604030504040204"/>
              </a:rPr>
              <a:t>l</a:t>
            </a:r>
            <a:r>
              <a:rPr sz="1200" spc="-5" dirty="0">
                <a:latin typeface="Verdana" panose="020B0604030504040204"/>
                <a:cs typeface="Verdana" panose="020B0604030504040204"/>
              </a:rPr>
              <a:t>i</a:t>
            </a:r>
            <a:r>
              <a:rPr sz="1200" spc="-10" dirty="0">
                <a:latin typeface="Verdana" panose="020B0604030504040204"/>
                <a:cs typeface="Verdana" panose="020B0604030504040204"/>
              </a:rPr>
              <a:t>n</a:t>
            </a:r>
            <a:r>
              <a:rPr sz="1200" dirty="0">
                <a:latin typeface="Verdana" panose="020B0604030504040204"/>
                <a:cs typeface="Verdana" panose="020B0604030504040204"/>
              </a:rPr>
              <a:t>g</a:t>
            </a:r>
            <a:r>
              <a:rPr sz="12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spc="-5" dirty="0">
                <a:latin typeface="Verdana" panose="020B0604030504040204"/>
                <a:cs typeface="Verdana" panose="020B0604030504040204"/>
              </a:rPr>
              <a:t>p</a:t>
            </a:r>
            <a:r>
              <a:rPr sz="1200" dirty="0">
                <a:latin typeface="Verdana" panose="020B0604030504040204"/>
                <a:cs typeface="Verdana" panose="020B0604030504040204"/>
              </a:rPr>
              <a:t>r</a:t>
            </a:r>
            <a:r>
              <a:rPr sz="1200" spc="-5" dirty="0">
                <a:latin typeface="Verdana" panose="020B0604030504040204"/>
                <a:cs typeface="Verdana" panose="020B0604030504040204"/>
              </a:rPr>
              <a:t>ic</a:t>
            </a:r>
            <a:r>
              <a:rPr sz="1200" dirty="0">
                <a:latin typeface="Verdana" panose="020B0604030504040204"/>
                <a:cs typeface="Verdana" panose="020B0604030504040204"/>
              </a:rPr>
              <a:t>e</a:t>
            </a:r>
            <a:r>
              <a:rPr sz="12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spc="-45" dirty="0">
                <a:latin typeface="Verdana" panose="020B0604030504040204"/>
                <a:cs typeface="Verdana" panose="020B0604030504040204"/>
              </a:rPr>
              <a:t>o</a:t>
            </a:r>
            <a:r>
              <a:rPr sz="1200" spc="-55" dirty="0">
                <a:latin typeface="Verdana" panose="020B0604030504040204"/>
                <a:cs typeface="Verdana" panose="020B0604030504040204"/>
              </a:rPr>
              <a:t>v</a:t>
            </a:r>
            <a:r>
              <a:rPr sz="1200" spc="-35" dirty="0">
                <a:latin typeface="Verdana" panose="020B0604030504040204"/>
                <a:cs typeface="Verdana" panose="020B0604030504040204"/>
              </a:rPr>
              <a:t>e</a:t>
            </a:r>
            <a:r>
              <a:rPr sz="1200" dirty="0">
                <a:latin typeface="Verdana" panose="020B0604030504040204"/>
                <a:cs typeface="Verdana" panose="020B0604030504040204"/>
              </a:rPr>
              <a:t>r</a:t>
            </a:r>
            <a:r>
              <a:rPr sz="12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spc="-40" dirty="0">
                <a:latin typeface="Verdana" panose="020B0604030504040204"/>
                <a:cs typeface="Verdana" panose="020B0604030504040204"/>
              </a:rPr>
              <a:t>km</a:t>
            </a:r>
            <a:r>
              <a:rPr sz="1200" dirty="0">
                <a:latin typeface="Verdana" panose="020B0604030504040204"/>
                <a:cs typeface="Verdana" panose="020B0604030504040204"/>
              </a:rPr>
              <a:t>,</a:t>
            </a:r>
            <a:r>
              <a:rPr sz="12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spc="-5" dirty="0">
                <a:latin typeface="Verdana" panose="020B0604030504040204"/>
                <a:cs typeface="Verdana" panose="020B0604030504040204"/>
              </a:rPr>
              <a:t>b</a:t>
            </a:r>
            <a:r>
              <a:rPr sz="1200" spc="-25" dirty="0">
                <a:latin typeface="Verdana" panose="020B0604030504040204"/>
                <a:cs typeface="Verdana" panose="020B0604030504040204"/>
              </a:rPr>
              <a:t>r</a:t>
            </a:r>
            <a:r>
              <a:rPr sz="1200" dirty="0">
                <a:latin typeface="Verdana" panose="020B0604030504040204"/>
                <a:cs typeface="Verdana" panose="020B0604030504040204"/>
              </a:rPr>
              <a:t>a</a:t>
            </a:r>
            <a:r>
              <a:rPr sz="1200" spc="-5" dirty="0">
                <a:latin typeface="Verdana" panose="020B0604030504040204"/>
                <a:cs typeface="Verdana" panose="020B0604030504040204"/>
              </a:rPr>
              <a:t>n</a:t>
            </a:r>
            <a:r>
              <a:rPr sz="1200" dirty="0">
                <a:latin typeface="Verdana" panose="020B0604030504040204"/>
                <a:cs typeface="Verdana" panose="020B0604030504040204"/>
              </a:rPr>
              <a:t>d</a:t>
            </a:r>
            <a:r>
              <a:rPr sz="12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dirty="0">
                <a:latin typeface="Verdana" panose="020B0604030504040204"/>
                <a:cs typeface="Verdana" panose="020B0604030504040204"/>
              </a:rPr>
              <a:t>&amp;</a:t>
            </a:r>
            <a:r>
              <a:rPr sz="12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spc="-95" dirty="0">
                <a:latin typeface="Verdana" panose="020B0604030504040204"/>
                <a:cs typeface="Verdana" panose="020B0604030504040204"/>
              </a:rPr>
              <a:t>Y</a:t>
            </a:r>
            <a:r>
              <a:rPr sz="1200" spc="-20" dirty="0">
                <a:latin typeface="Verdana" panose="020B0604030504040204"/>
                <a:cs typeface="Verdana" panose="020B0604030504040204"/>
              </a:rPr>
              <a:t>e</a:t>
            </a:r>
            <a:r>
              <a:rPr sz="1200" spc="-25" dirty="0">
                <a:latin typeface="Verdana" panose="020B0604030504040204"/>
                <a:cs typeface="Verdana" panose="020B0604030504040204"/>
              </a:rPr>
              <a:t>a</a:t>
            </a:r>
            <a:r>
              <a:rPr sz="1200" dirty="0">
                <a:latin typeface="Verdana" panose="020B0604030504040204"/>
                <a:cs typeface="Verdana" panose="020B0604030504040204"/>
              </a:rPr>
              <a:t>r</a:t>
            </a:r>
            <a:endParaRPr sz="12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90550" y="1166367"/>
            <a:ext cx="8541385" cy="3928745"/>
            <a:chOff x="390550" y="1166367"/>
            <a:chExt cx="8541385" cy="3928745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90550" y="1275968"/>
              <a:ext cx="3801745" cy="207962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71568" y="1166367"/>
              <a:ext cx="2422398" cy="22029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388988" y="1257807"/>
              <a:ext cx="2542793" cy="21115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35905" y="3313713"/>
              <a:ext cx="3534918" cy="1780792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93216" y="3742435"/>
            <a:ext cx="456120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42100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Histplot</a:t>
            </a:r>
            <a:r>
              <a:rPr sz="1400" b="1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latin typeface="Arial MT"/>
                <a:cs typeface="Arial MT"/>
              </a:rPr>
              <a:t>shows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distribution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continuous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numerical.</a:t>
            </a:r>
            <a:endParaRPr sz="14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various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Scatter</a:t>
            </a:r>
            <a:r>
              <a:rPr sz="14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spc="-5" dirty="0">
                <a:latin typeface="Arial" panose="020B0604020202020204"/>
                <a:cs typeface="Arial" panose="020B0604020202020204"/>
              </a:rPr>
              <a:t>plot</a:t>
            </a:r>
            <a:r>
              <a:rPr sz="14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latin typeface="Arial MT"/>
                <a:cs typeface="Arial MT"/>
              </a:rPr>
              <a:t>shows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variation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selling</a:t>
            </a:r>
            <a:endParaRPr sz="14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400" dirty="0">
                <a:latin typeface="Arial MT"/>
                <a:cs typeface="Arial MT"/>
              </a:rPr>
              <a:t>price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indicating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impact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year(age),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kms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(use)</a:t>
            </a:r>
            <a:endParaRPr sz="14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,brand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(popularity)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on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price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resale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value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40" dirty="0">
                <a:latin typeface="Arial MT"/>
                <a:cs typeface="Arial MT"/>
              </a:rPr>
              <a:t>car.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09091" y="201879"/>
            <a:ext cx="5892165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Da</a:t>
            </a:r>
            <a:r>
              <a:rPr sz="2700" b="1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b="1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b="1" i="1" u="heavy" spc="-1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spc="-5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Cl</a:t>
            </a:r>
            <a:r>
              <a:rPr sz="2700" b="1" i="1" u="heavy" spc="-5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ean</a:t>
            </a:r>
            <a:r>
              <a:rPr sz="2700" b="1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b="1" i="1" u="heavy" spc="-5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b="1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b="1" i="1" u="heavy" spc="-1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&amp;</a:t>
            </a:r>
            <a:r>
              <a:rPr sz="2700" b="1" i="1" u="heavy" spc="-32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spc="-10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b="1" i="1" u="heavy" spc="-9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b="1" i="1" u="heavy" spc="-1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b="1" i="1" u="heavy" spc="-9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-</a:t>
            </a:r>
            <a:r>
              <a:rPr sz="2700" b="1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b="1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b="1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b="1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b="1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ess</a:t>
            </a:r>
            <a:r>
              <a:rPr sz="2700" b="1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in</a:t>
            </a:r>
            <a:r>
              <a:rPr sz="2700" b="1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b="1" i="1" u="heavy" spc="-204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b="1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b="1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b="1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b="1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b="1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.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245" y="867780"/>
            <a:ext cx="8119745" cy="509905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sz="1400" spc="25" dirty="0">
                <a:latin typeface="Verdana" panose="020B0604030504040204"/>
                <a:cs typeface="Verdana" panose="020B0604030504040204"/>
              </a:rPr>
              <a:t>Few</a:t>
            </a:r>
            <a:r>
              <a:rPr sz="140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data</a:t>
            </a:r>
            <a:r>
              <a:rPr sz="14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cleaning</a:t>
            </a:r>
            <a:r>
              <a:rPr sz="14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steps</a:t>
            </a:r>
            <a:r>
              <a:rPr sz="14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20" dirty="0">
                <a:latin typeface="Verdana" panose="020B0604030504040204"/>
                <a:cs typeface="Verdana" panose="020B0604030504040204"/>
              </a:rPr>
              <a:t>are</a:t>
            </a:r>
            <a:r>
              <a:rPr sz="14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discussed</a:t>
            </a:r>
            <a:r>
              <a:rPr sz="1400" spc="-11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5" dirty="0">
                <a:latin typeface="Verdana" panose="020B0604030504040204"/>
                <a:cs typeface="Verdana" panose="020B0604030504040204"/>
              </a:rPr>
              <a:t>in</a:t>
            </a:r>
            <a:r>
              <a:rPr sz="14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previous</a:t>
            </a:r>
            <a:r>
              <a:rPr sz="14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slides.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spcBef>
                <a:spcPts val="115"/>
              </a:spcBef>
              <a:tabLst>
                <a:tab pos="4584700" algn="l"/>
              </a:tabLst>
            </a:pPr>
            <a:r>
              <a:rPr sz="1600" b="1" i="1" spc="-6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b="1" i="1" spc="-70" dirty="0">
                <a:latin typeface="Verdana" panose="020B0604030504040204"/>
                <a:cs typeface="Verdana" panose="020B0604030504040204"/>
              </a:rPr>
              <a:t>r</a:t>
            </a:r>
            <a:r>
              <a:rPr sz="1600" b="1" i="1" spc="-7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b="1" i="1" spc="-65" dirty="0">
                <a:latin typeface="Verdana" panose="020B0604030504040204"/>
                <a:cs typeface="Verdana" panose="020B0604030504040204"/>
              </a:rPr>
              <a:t>at</a:t>
            </a:r>
            <a:r>
              <a:rPr sz="1600" b="1" i="1" spc="-75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b="1" i="1" spc="-65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b="1" i="1" spc="-5" dirty="0">
                <a:latin typeface="Verdana" panose="020B0604030504040204"/>
                <a:cs typeface="Verdana" panose="020B0604030504040204"/>
              </a:rPr>
              <a:t>g</a:t>
            </a:r>
            <a:r>
              <a:rPr sz="1600" b="1" i="1" spc="-95" dirty="0">
                <a:latin typeface="Verdana" panose="020B0604030504040204"/>
                <a:cs typeface="Verdana" panose="020B0604030504040204"/>
              </a:rPr>
              <a:t> O</a:t>
            </a:r>
            <a:r>
              <a:rPr sz="1600" b="1" i="1" spc="-90" dirty="0">
                <a:latin typeface="Verdana" panose="020B0604030504040204"/>
                <a:cs typeface="Verdana" panose="020B0604030504040204"/>
              </a:rPr>
              <a:t>ut</a:t>
            </a:r>
            <a:r>
              <a:rPr sz="1600" b="1" i="1" spc="-100" dirty="0">
                <a:latin typeface="Verdana" panose="020B0604030504040204"/>
                <a:cs typeface="Verdana" panose="020B0604030504040204"/>
              </a:rPr>
              <a:t>li</a:t>
            </a:r>
            <a:r>
              <a:rPr sz="1600" b="1" i="1" spc="-95" dirty="0">
                <a:latin typeface="Verdana" panose="020B0604030504040204"/>
                <a:cs typeface="Verdana" panose="020B0604030504040204"/>
              </a:rPr>
              <a:t>er</a:t>
            </a:r>
            <a:r>
              <a:rPr sz="1600" b="1" i="1" spc="-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i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i="1" spc="-80" dirty="0">
                <a:latin typeface="Verdana" panose="020B0604030504040204"/>
                <a:cs typeface="Verdana" panose="020B0604030504040204"/>
              </a:rPr>
              <a:t>(</a:t>
            </a:r>
            <a:r>
              <a:rPr sz="1600" b="1" i="1" spc="-85" dirty="0">
                <a:latin typeface="Verdana" panose="020B0604030504040204"/>
                <a:cs typeface="Verdana" panose="020B0604030504040204"/>
              </a:rPr>
              <a:t>D</a:t>
            </a:r>
            <a:r>
              <a:rPr sz="1600" b="1" i="1" spc="-75" dirty="0">
                <a:latin typeface="Verdana" panose="020B0604030504040204"/>
                <a:cs typeface="Verdana" panose="020B0604030504040204"/>
              </a:rPr>
              <a:t>at</a:t>
            </a:r>
            <a:r>
              <a:rPr sz="1600" b="1" i="1" spc="-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b="1" i="1" spc="-7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i="1" spc="-25" dirty="0">
                <a:latin typeface="Verdana" panose="020B0604030504040204"/>
                <a:cs typeface="Verdana" panose="020B0604030504040204"/>
              </a:rPr>
              <a:t>C</a:t>
            </a:r>
            <a:r>
              <a:rPr sz="1600" b="1" i="1" spc="-20" dirty="0">
                <a:latin typeface="Verdana" panose="020B0604030504040204"/>
                <a:cs typeface="Verdana" panose="020B0604030504040204"/>
              </a:rPr>
              <a:t>app</a:t>
            </a:r>
            <a:r>
              <a:rPr sz="1600" b="1" i="1" spc="-25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b="1" i="1" spc="-10" dirty="0">
                <a:latin typeface="Verdana" panose="020B0604030504040204"/>
                <a:cs typeface="Verdana" panose="020B0604030504040204"/>
              </a:rPr>
              <a:t>ng</a:t>
            </a:r>
            <a:r>
              <a:rPr sz="1600" b="1" i="1" spc="-5" dirty="0">
                <a:latin typeface="Verdana" panose="020B0604030504040204"/>
                <a:cs typeface="Verdana" panose="020B0604030504040204"/>
              </a:rPr>
              <a:t>)</a:t>
            </a:r>
            <a:r>
              <a:rPr sz="1600" b="1" i="1" dirty="0">
                <a:latin typeface="Verdana" panose="020B0604030504040204"/>
                <a:cs typeface="Verdana" panose="020B0604030504040204"/>
              </a:rPr>
              <a:t>	</a:t>
            </a:r>
            <a:r>
              <a:rPr sz="1600" b="1" i="1" spc="-6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i="1" spc="-60" dirty="0">
                <a:latin typeface="Verdana" panose="020B0604030504040204"/>
                <a:cs typeface="Verdana" panose="020B0604030504040204"/>
              </a:rPr>
              <a:t>c</a:t>
            </a:r>
            <a:r>
              <a:rPr sz="1600" b="1" i="1" spc="-5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b="1" i="1" spc="-50" dirty="0">
                <a:latin typeface="Verdana" panose="020B0604030504040204"/>
                <a:cs typeface="Verdana" panose="020B0604030504040204"/>
              </a:rPr>
              <a:t>tt</a:t>
            </a:r>
            <a:r>
              <a:rPr sz="1600" b="1" i="1" spc="-60" dirty="0">
                <a:latin typeface="Verdana" panose="020B0604030504040204"/>
                <a:cs typeface="Verdana" panose="020B0604030504040204"/>
              </a:rPr>
              <a:t>er</a:t>
            </a:r>
            <a:r>
              <a:rPr sz="1600" b="1" i="1" spc="-65" dirty="0">
                <a:latin typeface="Verdana" panose="020B0604030504040204"/>
                <a:cs typeface="Verdana" panose="020B0604030504040204"/>
              </a:rPr>
              <a:t>P</a:t>
            </a:r>
            <a:r>
              <a:rPr sz="1600" b="1" i="1" spc="-60" dirty="0">
                <a:latin typeface="Verdana" panose="020B0604030504040204"/>
                <a:cs typeface="Verdana" panose="020B0604030504040204"/>
              </a:rPr>
              <a:t>lo</a:t>
            </a:r>
            <a:r>
              <a:rPr sz="1600" b="1" i="1" spc="-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b="1" i="1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i="1" spc="-120" dirty="0">
                <a:latin typeface="Verdana" panose="020B0604030504040204"/>
                <a:cs typeface="Verdana" panose="020B0604030504040204"/>
              </a:rPr>
              <a:t>(Af</a:t>
            </a:r>
            <a:r>
              <a:rPr sz="1600" b="1" i="1" spc="-110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b="1" i="1" spc="-12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b="1" i="1" spc="-5" dirty="0">
                <a:latin typeface="Verdana" panose="020B0604030504040204"/>
                <a:cs typeface="Verdana" panose="020B0604030504040204"/>
              </a:rPr>
              <a:t>r</a:t>
            </a:r>
            <a:r>
              <a:rPr sz="1600" b="1" i="1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i="1" spc="-35" dirty="0">
                <a:latin typeface="Verdana" panose="020B0604030504040204"/>
                <a:cs typeface="Verdana" panose="020B0604030504040204"/>
              </a:rPr>
              <a:t>C</a:t>
            </a:r>
            <a:r>
              <a:rPr sz="1600" b="1" i="1" spc="-30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b="1" i="1" spc="-35" dirty="0">
                <a:latin typeface="Verdana" panose="020B0604030504040204"/>
                <a:cs typeface="Verdana" panose="020B0604030504040204"/>
              </a:rPr>
              <a:t>ppi</a:t>
            </a:r>
            <a:r>
              <a:rPr sz="1600" b="1" i="1" spc="-30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b="1" i="1" spc="-5" dirty="0">
                <a:latin typeface="Verdana" panose="020B0604030504040204"/>
                <a:cs typeface="Verdana" panose="020B0604030504040204"/>
              </a:rPr>
              <a:t>g</a:t>
            </a:r>
            <a:r>
              <a:rPr sz="1600" b="1" i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i="1" spc="-40" dirty="0">
                <a:latin typeface="Verdana" panose="020B0604030504040204"/>
                <a:cs typeface="Verdana" panose="020B0604030504040204"/>
              </a:rPr>
              <a:t>D</a:t>
            </a:r>
            <a:r>
              <a:rPr sz="1600" b="1" i="1" spc="-30" dirty="0">
                <a:latin typeface="Verdana" panose="020B0604030504040204"/>
                <a:cs typeface="Verdana" panose="020B0604030504040204"/>
              </a:rPr>
              <a:t>ata</a:t>
            </a:r>
            <a:r>
              <a:rPr sz="1600" b="1" i="1" spc="-5" dirty="0">
                <a:latin typeface="Verdana" panose="020B0604030504040204"/>
                <a:cs typeface="Verdana" panose="020B0604030504040204"/>
              </a:rPr>
              <a:t>)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16051" y="1348739"/>
            <a:ext cx="8495665" cy="3792854"/>
            <a:chOff x="416051" y="1348739"/>
            <a:chExt cx="8495665" cy="3792854"/>
          </a:xfrm>
        </p:grpSpPr>
        <p:pic>
          <p:nvPicPr>
            <p:cNvPr id="5" name="object 5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16051" y="1434083"/>
              <a:ext cx="4155948" cy="218846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71999" y="1348739"/>
              <a:ext cx="2407157" cy="229743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74180" y="1348739"/>
              <a:ext cx="2137410" cy="229743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80204" y="3631692"/>
              <a:ext cx="4149090" cy="150952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390245" y="3757980"/>
            <a:ext cx="406400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140335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above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code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caps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numerical</a:t>
            </a:r>
            <a:r>
              <a:rPr sz="1200" spc="-9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data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columns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using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IQR </a:t>
            </a:r>
            <a:r>
              <a:rPr sz="1200" spc="-10" dirty="0">
                <a:latin typeface="Arial MT"/>
                <a:cs typeface="Arial MT"/>
              </a:rPr>
              <a:t>formulas.</a:t>
            </a:r>
            <a:endParaRPr sz="1200">
              <a:latin typeface="Arial MT"/>
              <a:cs typeface="Arial MT"/>
            </a:endParaRPr>
          </a:p>
          <a:p>
            <a:pPr marL="299085" marR="5016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scatter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plot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right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shows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capped</a:t>
            </a:r>
            <a:r>
              <a:rPr sz="1200" spc="-10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effect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25" dirty="0">
                <a:latin typeface="Arial MT"/>
                <a:cs typeface="Arial MT"/>
              </a:rPr>
              <a:t>on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outlier.</a:t>
            </a:r>
            <a:endParaRPr sz="120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Arial MT"/>
                <a:cs typeface="Arial MT"/>
              </a:rPr>
              <a:t>Capping</a:t>
            </a:r>
            <a:r>
              <a:rPr sz="1200" spc="-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helps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remove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may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change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prediction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due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outlier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data.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72440" y="1124458"/>
            <a:ext cx="4259580" cy="24566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5751" y="193675"/>
            <a:ext cx="6278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heavy" spc="-5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Data</a:t>
            </a:r>
            <a:r>
              <a:rPr sz="1800" b="1" i="1" u="heavy" spc="-16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u="heavy" spc="-4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Cleaning</a:t>
            </a:r>
            <a:r>
              <a:rPr sz="1800" b="1" i="1" u="heavy" spc="-16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u="heavy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&amp;</a:t>
            </a:r>
            <a:r>
              <a:rPr sz="1800" b="1" i="1" u="heavy" spc="-34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u="heavy" spc="-7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Pre-Processing</a:t>
            </a:r>
            <a:r>
              <a:rPr sz="1800" b="1" i="1" u="heavy" spc="-22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u="heavy" spc="-14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Steps(In</a:t>
            </a:r>
            <a:r>
              <a:rPr sz="1800" b="1" i="1" u="heavy" spc="-204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u="heavy" spc="-1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ML</a:t>
            </a:r>
            <a:r>
              <a:rPr sz="1800" b="1" i="1" u="heavy" spc="-9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u="heavy" spc="-6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Model).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625" y="704214"/>
            <a:ext cx="71843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735195" algn="l"/>
              </a:tabLst>
            </a:pPr>
            <a:r>
              <a:rPr sz="1400" b="1" i="1" spc="-65" dirty="0">
                <a:latin typeface="Verdana" panose="020B0604030504040204"/>
                <a:cs typeface="Verdana" panose="020B0604030504040204"/>
              </a:rPr>
              <a:t>St</a:t>
            </a:r>
            <a:r>
              <a:rPr sz="1400" b="1" i="1" spc="-60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p</a:t>
            </a:r>
            <a:r>
              <a:rPr sz="1400" b="1" i="1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30" dirty="0">
                <a:latin typeface="Verdana" panose="020B0604030504040204"/>
                <a:cs typeface="Verdana" panose="020B0604030504040204"/>
              </a:rPr>
              <a:t>1</a:t>
            </a:r>
            <a:r>
              <a:rPr sz="1400" b="1" i="1" spc="95" dirty="0">
                <a:latin typeface="Verdana" panose="020B0604030504040204"/>
                <a:cs typeface="Verdana" panose="020B0604030504040204"/>
              </a:rPr>
              <a:t>–</a:t>
            </a:r>
            <a:r>
              <a:rPr sz="1400" b="1" i="1" spc="-95" dirty="0">
                <a:latin typeface="Verdana" panose="020B0604030504040204"/>
                <a:cs typeface="Verdana" panose="020B0604030504040204"/>
              </a:rPr>
              <a:t>Imp</a:t>
            </a:r>
            <a:r>
              <a:rPr sz="1400" b="1" i="1" spc="-100" dirty="0">
                <a:latin typeface="Verdana" panose="020B0604030504040204"/>
                <a:cs typeface="Verdana" panose="020B0604030504040204"/>
              </a:rPr>
              <a:t>or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16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65" dirty="0">
                <a:latin typeface="Verdana" panose="020B0604030504040204"/>
                <a:cs typeface="Verdana" panose="020B0604030504040204"/>
              </a:rPr>
              <a:t>N</a:t>
            </a:r>
            <a:r>
              <a:rPr sz="1400" b="1" i="1" spc="-60" dirty="0">
                <a:latin typeface="Verdana" panose="020B0604030504040204"/>
                <a:cs typeface="Verdana" panose="020B0604030504040204"/>
              </a:rPr>
              <a:t>ece</a:t>
            </a:r>
            <a:r>
              <a:rPr sz="1400" b="1" i="1" spc="-65" dirty="0">
                <a:latin typeface="Verdana" panose="020B0604030504040204"/>
                <a:cs typeface="Verdana" panose="020B0604030504040204"/>
              </a:rPr>
              <a:t>ssar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y</a:t>
            </a:r>
            <a:r>
              <a:rPr sz="1400" b="1" i="1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55" dirty="0">
                <a:latin typeface="Verdana" panose="020B0604030504040204"/>
                <a:cs typeface="Verdana" panose="020B0604030504040204"/>
              </a:rPr>
              <a:t>L</a:t>
            </a:r>
            <a:r>
              <a:rPr sz="1400" b="1" i="1" spc="-65" dirty="0">
                <a:latin typeface="Verdana" panose="020B0604030504040204"/>
                <a:cs typeface="Verdana" panose="020B0604030504040204"/>
              </a:rPr>
              <a:t>i</a:t>
            </a:r>
            <a:r>
              <a:rPr sz="1400" b="1" i="1" spc="-60" dirty="0">
                <a:latin typeface="Verdana" panose="020B0604030504040204"/>
                <a:cs typeface="Verdana" panose="020B0604030504040204"/>
              </a:rPr>
              <a:t>b</a:t>
            </a:r>
            <a:r>
              <a:rPr sz="1400" b="1" i="1" spc="-65" dirty="0">
                <a:latin typeface="Verdana" panose="020B0604030504040204"/>
                <a:cs typeface="Verdana" panose="020B0604030504040204"/>
              </a:rPr>
              <a:t>rar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y</a:t>
            </a:r>
            <a:r>
              <a:rPr sz="1400" b="1" i="1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a</a:t>
            </a:r>
            <a:r>
              <a:rPr sz="1400" b="1" i="1" spc="-10" dirty="0">
                <a:latin typeface="Verdana" panose="020B0604030504040204"/>
                <a:cs typeface="Verdana" panose="020B0604030504040204"/>
              </a:rPr>
              <a:t>n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d</a:t>
            </a:r>
            <a:r>
              <a:rPr sz="1400" b="1" i="1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da</a:t>
            </a:r>
            <a:r>
              <a:rPr sz="1400" b="1" i="1" spc="-20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a</a:t>
            </a:r>
            <a:r>
              <a:rPr sz="1400" b="1" i="1" spc="-20" dirty="0">
                <a:latin typeface="Verdana" panose="020B0604030504040204"/>
                <a:cs typeface="Verdana" panose="020B0604030504040204"/>
              </a:rPr>
              <a:t>s</a:t>
            </a:r>
            <a:r>
              <a:rPr sz="1400" b="1" i="1" spc="-10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t	</a:t>
            </a:r>
            <a:r>
              <a:rPr sz="1400" b="1" i="1" spc="-65" dirty="0">
                <a:latin typeface="Verdana" panose="020B0604030504040204"/>
                <a:cs typeface="Verdana" panose="020B0604030504040204"/>
              </a:rPr>
              <a:t>St</a:t>
            </a:r>
            <a:r>
              <a:rPr sz="1400" b="1" i="1" spc="-60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p</a:t>
            </a:r>
            <a:r>
              <a:rPr sz="1400" b="1" i="1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2</a:t>
            </a:r>
            <a:r>
              <a:rPr sz="1400" b="1" i="1" spc="-24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90" dirty="0">
                <a:latin typeface="Verdana" panose="020B0604030504040204"/>
                <a:cs typeface="Verdana" panose="020B0604030504040204"/>
              </a:rPr>
              <a:t>–</a:t>
            </a:r>
            <a:r>
              <a:rPr sz="1400" b="1" i="1" spc="-40" dirty="0">
                <a:latin typeface="Verdana" panose="020B0604030504040204"/>
                <a:cs typeface="Verdana" panose="020B0604030504040204"/>
              </a:rPr>
              <a:t>En</a:t>
            </a:r>
            <a:r>
              <a:rPr sz="1400" b="1" i="1" spc="-35" dirty="0">
                <a:latin typeface="Verdana" panose="020B0604030504040204"/>
                <a:cs typeface="Verdana" panose="020B0604030504040204"/>
              </a:rPr>
              <a:t>c</a:t>
            </a:r>
            <a:r>
              <a:rPr sz="1400" b="1" i="1" spc="-40" dirty="0">
                <a:latin typeface="Verdana" panose="020B0604030504040204"/>
                <a:cs typeface="Verdana" panose="020B0604030504040204"/>
              </a:rPr>
              <a:t>o</a:t>
            </a:r>
            <a:r>
              <a:rPr sz="1400" b="1" i="1" spc="-35" dirty="0">
                <a:latin typeface="Verdana" panose="020B0604030504040204"/>
                <a:cs typeface="Verdana" panose="020B0604030504040204"/>
              </a:rPr>
              <a:t>d</a:t>
            </a:r>
            <a:r>
              <a:rPr sz="1400" b="1" i="1" spc="-40" dirty="0">
                <a:latin typeface="Verdana" panose="020B0604030504040204"/>
                <a:cs typeface="Verdana" panose="020B0604030504040204"/>
              </a:rPr>
              <a:t>in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g</a:t>
            </a:r>
            <a:r>
              <a:rPr sz="1400" b="1" i="1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da</a:t>
            </a:r>
            <a:r>
              <a:rPr sz="1400" b="1" i="1" spc="-20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a</a:t>
            </a:r>
            <a:r>
              <a:rPr sz="1400" b="1" i="1" spc="-20" dirty="0">
                <a:latin typeface="Verdana" panose="020B0604030504040204"/>
                <a:cs typeface="Verdana" panose="020B0604030504040204"/>
              </a:rPr>
              <a:t>s</a:t>
            </a:r>
            <a:r>
              <a:rPr sz="1400" b="1" i="1" spc="-10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t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0174" y="3711041"/>
            <a:ext cx="410146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25654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Arial MT"/>
                <a:cs typeface="Arial MT"/>
              </a:rPr>
              <a:t>Import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basic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library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for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handling</a:t>
            </a:r>
            <a:r>
              <a:rPr sz="1200" spc="-8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&amp;</a:t>
            </a:r>
            <a:r>
              <a:rPr sz="1200" spc="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model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handl</a:t>
            </a:r>
            <a:r>
              <a:rPr sz="1200" spc="-10" dirty="0">
                <a:latin typeface="Arial MT"/>
                <a:cs typeface="Arial MT"/>
              </a:rPr>
              <a:t>i</a:t>
            </a:r>
            <a:r>
              <a:rPr sz="1200" spc="-15" dirty="0">
                <a:latin typeface="Arial MT"/>
                <a:cs typeface="Arial MT"/>
              </a:rPr>
              <a:t>n</a:t>
            </a:r>
            <a:r>
              <a:rPr sz="1200" spc="-5" dirty="0">
                <a:latin typeface="Arial MT"/>
                <a:cs typeface="Arial MT"/>
              </a:rPr>
              <a:t>g</a:t>
            </a:r>
            <a:r>
              <a:rPr sz="1200" spc="-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ones</a:t>
            </a:r>
            <a:r>
              <a:rPr sz="1200" spc="-70" dirty="0">
                <a:latin typeface="Arial MT"/>
                <a:cs typeface="Arial MT"/>
              </a:rPr>
              <a:t> </a:t>
            </a:r>
            <a:r>
              <a:rPr sz="1200" spc="10" dirty="0">
                <a:latin typeface="Arial MT"/>
                <a:cs typeface="Arial MT"/>
              </a:rPr>
              <a:t>f</a:t>
            </a:r>
            <a:r>
              <a:rPr sz="1200" spc="-5" dirty="0">
                <a:latin typeface="Arial MT"/>
                <a:cs typeface="Arial MT"/>
              </a:rPr>
              <a:t>rom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skle</a:t>
            </a:r>
            <a:r>
              <a:rPr sz="1200" dirty="0">
                <a:latin typeface="Arial MT"/>
                <a:cs typeface="Arial MT"/>
              </a:rPr>
              <a:t>a</a:t>
            </a:r>
            <a:r>
              <a:rPr sz="1200" spc="-5" dirty="0">
                <a:latin typeface="Arial MT"/>
                <a:cs typeface="Arial MT"/>
              </a:rPr>
              <a:t>rn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li</a:t>
            </a:r>
            <a:r>
              <a:rPr sz="1200" spc="-15" dirty="0">
                <a:latin typeface="Arial MT"/>
                <a:cs typeface="Arial MT"/>
              </a:rPr>
              <a:t>b</a:t>
            </a:r>
            <a:r>
              <a:rPr sz="1200" spc="-20" dirty="0">
                <a:latin typeface="Arial MT"/>
                <a:cs typeface="Arial MT"/>
              </a:rPr>
              <a:t>r</a:t>
            </a:r>
            <a:r>
              <a:rPr sz="1200" spc="-15" dirty="0">
                <a:latin typeface="Arial MT"/>
                <a:cs typeface="Arial MT"/>
              </a:rPr>
              <a:t>a</a:t>
            </a:r>
            <a:r>
              <a:rPr sz="1200" spc="-20" dirty="0">
                <a:latin typeface="Arial MT"/>
                <a:cs typeface="Arial MT"/>
              </a:rPr>
              <a:t>r</a:t>
            </a:r>
            <a:r>
              <a:rPr sz="1200" spc="-110" dirty="0">
                <a:latin typeface="Arial MT"/>
                <a:cs typeface="Arial MT"/>
              </a:rPr>
              <a:t>y</a:t>
            </a:r>
            <a:r>
              <a:rPr sz="1200" dirty="0"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  <a:p>
            <a:pPr marL="299085" marR="3746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next</a:t>
            </a:r>
            <a:r>
              <a:rPr sz="1200" dirty="0">
                <a:latin typeface="Arial MT"/>
                <a:cs typeface="Arial MT"/>
              </a:rPr>
              <a:t> step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 similar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previous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import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dataset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but </a:t>
            </a:r>
            <a:r>
              <a:rPr sz="1200" spc="-10" dirty="0">
                <a:latin typeface="Arial MT"/>
                <a:cs typeface="Arial MT"/>
              </a:rPr>
              <a:t>we will </a:t>
            </a:r>
            <a:r>
              <a:rPr sz="1200" spc="-5" dirty="0">
                <a:latin typeface="Arial MT"/>
                <a:cs typeface="Arial MT"/>
              </a:rPr>
              <a:t>import </a:t>
            </a: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processed </a:t>
            </a:r>
            <a:r>
              <a:rPr sz="1200" dirty="0">
                <a:latin typeface="Arial MT"/>
                <a:cs typeface="Arial MT"/>
              </a:rPr>
              <a:t>dataset </a:t>
            </a:r>
            <a:r>
              <a:rPr sz="1200" spc="-5" dirty="0">
                <a:latin typeface="Arial MT"/>
                <a:cs typeface="Arial MT"/>
              </a:rPr>
              <a:t>instead </a:t>
            </a:r>
            <a:r>
              <a:rPr sz="1200" dirty="0">
                <a:latin typeface="Arial MT"/>
                <a:cs typeface="Arial MT"/>
              </a:rPr>
              <a:t>of </a:t>
            </a:r>
            <a:r>
              <a:rPr sz="1200" spc="-20" dirty="0">
                <a:latin typeface="Arial MT"/>
                <a:cs typeface="Arial MT"/>
              </a:rPr>
              <a:t>raw 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which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we</a:t>
            </a:r>
            <a:r>
              <a:rPr sz="120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handled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 previous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steps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graphical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analysis</a:t>
            </a:r>
            <a:endParaRPr sz="12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spc="-125" dirty="0">
                <a:latin typeface="Arial MT"/>
                <a:cs typeface="Arial MT"/>
              </a:rPr>
              <a:t>T</a:t>
            </a:r>
            <a:r>
              <a:rPr sz="1200" dirty="0">
                <a:latin typeface="Arial MT"/>
                <a:cs typeface="Arial MT"/>
              </a:rPr>
              <a:t>o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</a:t>
            </a:r>
            <a:r>
              <a:rPr sz="1200" spc="-15" dirty="0">
                <a:latin typeface="Arial MT"/>
                <a:cs typeface="Arial MT"/>
              </a:rPr>
              <a:t>v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</a:t>
            </a:r>
            <a:r>
              <a:rPr sz="1200" spc="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taset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</a:t>
            </a:r>
            <a:r>
              <a:rPr sz="1200" dirty="0">
                <a:latin typeface="Arial MT"/>
                <a:cs typeface="Arial MT"/>
              </a:rPr>
              <a:t>n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last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10" dirty="0">
                <a:latin typeface="Arial MT"/>
                <a:cs typeface="Arial MT"/>
              </a:rPr>
              <a:t>f</a:t>
            </a:r>
            <a:r>
              <a:rPr sz="1200" dirty="0">
                <a:latin typeface="Arial MT"/>
                <a:cs typeface="Arial MT"/>
              </a:rPr>
              <a:t>i</a:t>
            </a:r>
            <a:r>
              <a:rPr sz="1200" spc="-10" dirty="0">
                <a:latin typeface="Arial MT"/>
                <a:cs typeface="Arial MT"/>
              </a:rPr>
              <a:t>l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at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end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w</a:t>
            </a:r>
            <a:r>
              <a:rPr sz="1200" dirty="0">
                <a:latin typeface="Arial MT"/>
                <a:cs typeface="Arial MT"/>
              </a:rPr>
              <a:t>e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did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-</a:t>
            </a:r>
            <a:endParaRPr sz="12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200" b="1" i="1" spc="-15" dirty="0">
                <a:latin typeface="Arial" panose="020B0604020202020204"/>
                <a:cs typeface="Arial" panose="020B0604020202020204"/>
              </a:rPr>
              <a:t>data.to_csv(“&lt;file-path/file-name&gt;.csv",</a:t>
            </a:r>
            <a:r>
              <a:rPr sz="1200" b="1" i="1" spc="204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i="1" spc="-15" dirty="0">
                <a:latin typeface="Arial" panose="020B0604020202020204"/>
                <a:cs typeface="Arial" panose="020B0604020202020204"/>
              </a:rPr>
              <a:t>index=False)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69509" y="1124458"/>
            <a:ext cx="3578351" cy="2656331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969890" y="3893921"/>
            <a:ext cx="343217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Arial MT"/>
                <a:cs typeface="Arial MT"/>
              </a:rPr>
              <a:t>The </a:t>
            </a:r>
            <a:r>
              <a:rPr sz="1200" spc="-5" dirty="0">
                <a:latin typeface="Arial MT"/>
                <a:cs typeface="Arial MT"/>
              </a:rPr>
              <a:t>above code encodes </a:t>
            </a:r>
            <a:r>
              <a:rPr sz="1200" dirty="0">
                <a:latin typeface="Arial MT"/>
                <a:cs typeface="Arial MT"/>
              </a:rPr>
              <a:t>the loaded </a:t>
            </a:r>
            <a:r>
              <a:rPr sz="1200" spc="-10" dirty="0">
                <a:latin typeface="Arial MT"/>
                <a:cs typeface="Arial MT"/>
              </a:rPr>
              <a:t>dataset </a:t>
            </a:r>
            <a:r>
              <a:rPr sz="1200" spc="-5" dirty="0">
                <a:latin typeface="Arial MT"/>
                <a:cs typeface="Arial MT"/>
              </a:rPr>
              <a:t> using </a:t>
            </a:r>
            <a:r>
              <a:rPr sz="1200" dirty="0">
                <a:latin typeface="Arial MT"/>
                <a:cs typeface="Arial MT"/>
              </a:rPr>
              <a:t>label </a:t>
            </a:r>
            <a:r>
              <a:rPr sz="1200" spc="-5" dirty="0">
                <a:latin typeface="Arial MT"/>
                <a:cs typeface="Arial MT"/>
              </a:rPr>
              <a:t>encoder so </a:t>
            </a:r>
            <a:r>
              <a:rPr sz="1200" dirty="0">
                <a:latin typeface="Arial MT"/>
                <a:cs typeface="Arial MT"/>
              </a:rPr>
              <a:t>that </a:t>
            </a:r>
            <a:r>
              <a:rPr sz="1200" spc="-10" dirty="0">
                <a:latin typeface="Arial MT"/>
                <a:cs typeface="Arial MT"/>
              </a:rPr>
              <a:t>we </a:t>
            </a:r>
            <a:r>
              <a:rPr sz="1200" spc="-5" dirty="0">
                <a:latin typeface="Arial MT"/>
                <a:cs typeface="Arial MT"/>
              </a:rPr>
              <a:t>can use </a:t>
            </a:r>
            <a:r>
              <a:rPr sz="1200" spc="-20" dirty="0">
                <a:latin typeface="Arial MT"/>
                <a:cs typeface="Arial MT"/>
              </a:rPr>
              <a:t>the 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categorical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model</a:t>
            </a:r>
            <a:r>
              <a:rPr sz="1200" spc="-8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training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it </a:t>
            </a:r>
            <a:r>
              <a:rPr sz="1200" spc="-10" dirty="0">
                <a:latin typeface="Arial MT"/>
                <a:cs typeface="Arial MT"/>
              </a:rPr>
              <a:t>needs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number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build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model.</a:t>
            </a:r>
            <a:endParaRPr sz="12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correlation</a:t>
            </a:r>
            <a:r>
              <a:rPr sz="1200" spc="-7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matrix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shows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us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new</a:t>
            </a:r>
            <a:endParaRPr sz="12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</a:pPr>
            <a:r>
              <a:rPr sz="1200" spc="-5" dirty="0">
                <a:latin typeface="Arial MT"/>
                <a:cs typeface="Arial MT"/>
              </a:rPr>
              <a:t>encod</a:t>
            </a:r>
            <a:r>
              <a:rPr sz="1200" spc="-15" dirty="0">
                <a:latin typeface="Arial MT"/>
                <a:cs typeface="Arial MT"/>
              </a:rPr>
              <a:t>e</a:t>
            </a:r>
            <a:r>
              <a:rPr sz="1200" spc="-5" dirty="0">
                <a:latin typeface="Arial MT"/>
                <a:cs typeface="Arial MT"/>
              </a:rPr>
              <a:t>d</a:t>
            </a:r>
            <a:r>
              <a:rPr sz="1200" spc="-10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v</a:t>
            </a:r>
            <a:r>
              <a:rPr sz="1200" spc="-5" dirty="0">
                <a:latin typeface="Arial MT"/>
                <a:cs typeface="Arial MT"/>
              </a:rPr>
              <a:t>alu</a:t>
            </a:r>
            <a:r>
              <a:rPr sz="1200" dirty="0">
                <a:latin typeface="Arial MT"/>
                <a:cs typeface="Arial MT"/>
              </a:rPr>
              <a:t>es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i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nu</a:t>
            </a:r>
            <a:r>
              <a:rPr sz="1200" spc="-5" dirty="0">
                <a:latin typeface="Arial MT"/>
                <a:cs typeface="Arial MT"/>
              </a:rPr>
              <a:t>m</a:t>
            </a:r>
            <a:r>
              <a:rPr sz="1200" spc="-15" dirty="0">
                <a:latin typeface="Arial MT"/>
                <a:cs typeface="Arial MT"/>
              </a:rPr>
              <a:t>e</a:t>
            </a:r>
            <a:r>
              <a:rPr sz="1200" spc="-20" dirty="0">
                <a:latin typeface="Arial MT"/>
                <a:cs typeface="Arial MT"/>
              </a:rPr>
              <a:t>ri</a:t>
            </a:r>
            <a:r>
              <a:rPr sz="1200" spc="-10" dirty="0">
                <a:latin typeface="Arial MT"/>
                <a:cs typeface="Arial MT"/>
              </a:rPr>
              <a:t>c</a:t>
            </a:r>
            <a:r>
              <a:rPr sz="1200" dirty="0">
                <a:latin typeface="Arial MT"/>
                <a:cs typeface="Arial MT"/>
              </a:rPr>
              <a:t>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105" y="103759"/>
            <a:ext cx="747331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Dat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1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i="1" u="heavy" spc="-5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leanin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i="1" u="heavy" spc="-19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&amp;</a:t>
            </a:r>
            <a:r>
              <a:rPr sz="2700" i="1" u="heavy" spc="-33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1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i="1" u="heavy" spc="-9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re-</a:t>
            </a: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ro</a:t>
            </a: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es</a:t>
            </a: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i="1" u="heavy" spc="-2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1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1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i="1" u="heavy" spc="-15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i="1" u="heavy" spc="-1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ps</a:t>
            </a:r>
            <a:r>
              <a:rPr sz="2700" i="1" u="heavy" spc="-15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(I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spc="-21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1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i="1" u="heavy" spc="-1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el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)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.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83085" y="1118578"/>
            <a:ext cx="4176566" cy="391447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0245" y="591413"/>
            <a:ext cx="8093075" cy="406209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400" b="1" i="1" spc="-45" dirty="0">
                <a:latin typeface="Verdana" panose="020B0604030504040204"/>
                <a:cs typeface="Verdana" panose="020B0604030504040204"/>
              </a:rPr>
              <a:t>Step</a:t>
            </a:r>
            <a:r>
              <a:rPr sz="1400" b="1" i="1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3</a:t>
            </a:r>
            <a:r>
              <a:rPr sz="1400" b="1" i="1" spc="-21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30" dirty="0">
                <a:latin typeface="Verdana" panose="020B0604030504040204"/>
                <a:cs typeface="Verdana" panose="020B0604030504040204"/>
              </a:rPr>
              <a:t>–Splitting</a:t>
            </a:r>
            <a:r>
              <a:rPr sz="1400" b="1" i="1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5" dirty="0">
                <a:latin typeface="Verdana" panose="020B0604030504040204"/>
                <a:cs typeface="Verdana" panose="020B0604030504040204"/>
              </a:rPr>
              <a:t>data</a:t>
            </a:r>
            <a:r>
              <a:rPr sz="1400" b="1" i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50" dirty="0">
                <a:latin typeface="Verdana" panose="020B0604030504040204"/>
                <a:cs typeface="Verdana" panose="020B0604030504040204"/>
              </a:rPr>
              <a:t>into</a:t>
            </a:r>
            <a:r>
              <a:rPr sz="1400" b="1" i="1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35" dirty="0">
                <a:latin typeface="Verdana" panose="020B0604030504040204"/>
                <a:cs typeface="Verdana" panose="020B0604030504040204"/>
              </a:rPr>
              <a:t>Dependant</a:t>
            </a:r>
            <a:r>
              <a:rPr sz="1400" b="1" i="1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65" dirty="0">
                <a:latin typeface="Verdana" panose="020B0604030504040204"/>
                <a:cs typeface="Verdana" panose="020B0604030504040204"/>
              </a:rPr>
              <a:t>WIndependent</a:t>
            </a:r>
            <a:r>
              <a:rPr sz="1400" b="1" i="1" spc="-17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45" dirty="0">
                <a:latin typeface="Verdana" panose="020B0604030504040204"/>
                <a:cs typeface="Verdana" panose="020B0604030504040204"/>
              </a:rPr>
              <a:t>variables</a:t>
            </a:r>
            <a:r>
              <a:rPr sz="1400" b="1" i="1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50" dirty="0">
                <a:latin typeface="Verdana" panose="020B0604030504040204"/>
                <a:cs typeface="Verdana" panose="020B0604030504040204"/>
              </a:rPr>
              <a:t>for</a:t>
            </a:r>
            <a:r>
              <a:rPr sz="1400" b="1" i="1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60" dirty="0">
                <a:latin typeface="Verdana" panose="020B0604030504040204"/>
                <a:cs typeface="Verdana" panose="020B0604030504040204"/>
              </a:rPr>
              <a:t>train-test</a:t>
            </a:r>
            <a:r>
              <a:rPr sz="1400" b="1" i="1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split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4955540" marR="38735" indent="-287020">
              <a:lnSpc>
                <a:spcPct val="100000"/>
              </a:lnSpc>
              <a:spcBef>
                <a:spcPts val="770"/>
              </a:spcBef>
              <a:buChar char="•"/>
              <a:tabLst>
                <a:tab pos="4955540" algn="l"/>
                <a:tab pos="4956175" algn="l"/>
              </a:tabLst>
            </a:pPr>
            <a:r>
              <a:rPr sz="1400" spc="-5" dirty="0">
                <a:latin typeface="Arial MT"/>
                <a:cs typeface="Arial MT"/>
              </a:rPr>
              <a:t>The </a:t>
            </a:r>
            <a:r>
              <a:rPr sz="1400" dirty="0">
                <a:latin typeface="Arial MT"/>
                <a:cs typeface="Arial MT"/>
              </a:rPr>
              <a:t>code </a:t>
            </a:r>
            <a:r>
              <a:rPr sz="1400" spc="-5" dirty="0">
                <a:latin typeface="Arial MT"/>
                <a:cs typeface="Arial MT"/>
              </a:rPr>
              <a:t>shows us </a:t>
            </a:r>
            <a:r>
              <a:rPr sz="1400" dirty="0">
                <a:latin typeface="Arial MT"/>
                <a:cs typeface="Arial MT"/>
              </a:rPr>
              <a:t>the basic step </a:t>
            </a:r>
            <a:r>
              <a:rPr sz="1400" spc="-15" dirty="0">
                <a:latin typeface="Arial MT"/>
                <a:cs typeface="Arial MT"/>
              </a:rPr>
              <a:t>of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 </a:t>
            </a:r>
            <a:r>
              <a:rPr sz="1400" spc="-5" dirty="0">
                <a:latin typeface="Arial MT"/>
                <a:cs typeface="Arial MT"/>
              </a:rPr>
              <a:t>building where </a:t>
            </a:r>
            <a:r>
              <a:rPr sz="1400" dirty="0">
                <a:latin typeface="Arial MT"/>
                <a:cs typeface="Arial MT"/>
              </a:rPr>
              <a:t>in </a:t>
            </a:r>
            <a:r>
              <a:rPr sz="1400" spc="-10" dirty="0">
                <a:latin typeface="Arial MT"/>
                <a:cs typeface="Arial MT"/>
              </a:rPr>
              <a:t>we </a:t>
            </a:r>
            <a:r>
              <a:rPr sz="1400" dirty="0">
                <a:latin typeface="Arial MT"/>
                <a:cs typeface="Arial MT"/>
              </a:rPr>
              <a:t>split </a:t>
            </a:r>
            <a:r>
              <a:rPr sz="1400" spc="-15" dirty="0">
                <a:latin typeface="Arial MT"/>
                <a:cs typeface="Arial MT"/>
              </a:rPr>
              <a:t>the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into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training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&amp;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testing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data.</a:t>
            </a:r>
            <a:endParaRPr sz="1400">
              <a:latin typeface="Arial MT"/>
              <a:cs typeface="Arial MT"/>
            </a:endParaRPr>
          </a:p>
          <a:p>
            <a:pPr marL="4955540" marR="5080" indent="-287020">
              <a:lnSpc>
                <a:spcPct val="100000"/>
              </a:lnSpc>
              <a:buChar char="•"/>
              <a:tabLst>
                <a:tab pos="4955540" algn="l"/>
                <a:tab pos="4956175" algn="l"/>
              </a:tabLst>
            </a:pPr>
            <a:r>
              <a:rPr sz="1400" spc="-5" dirty="0">
                <a:latin typeface="Arial MT"/>
                <a:cs typeface="Arial MT"/>
              </a:rPr>
              <a:t>This </a:t>
            </a:r>
            <a:r>
              <a:rPr sz="1400" dirty="0">
                <a:latin typeface="Arial MT"/>
                <a:cs typeface="Arial MT"/>
              </a:rPr>
              <a:t>step is </a:t>
            </a:r>
            <a:r>
              <a:rPr sz="1400" spc="-5" dirty="0">
                <a:latin typeface="Arial MT"/>
                <a:cs typeface="Arial MT"/>
              </a:rPr>
              <a:t>very </a:t>
            </a:r>
            <a:r>
              <a:rPr sz="1400" dirty="0">
                <a:latin typeface="Arial MT"/>
                <a:cs typeface="Arial MT"/>
              </a:rPr>
              <a:t>important </a:t>
            </a:r>
            <a:r>
              <a:rPr sz="1400" spc="-5" dirty="0">
                <a:latin typeface="Arial MT"/>
                <a:cs typeface="Arial MT"/>
              </a:rPr>
              <a:t>as </a:t>
            </a:r>
            <a:r>
              <a:rPr sz="1400" spc="-15" dirty="0">
                <a:latin typeface="Arial MT"/>
                <a:cs typeface="Arial MT"/>
              </a:rPr>
              <a:t>without 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doing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split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train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will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know the results </a:t>
            </a:r>
            <a:r>
              <a:rPr sz="1400" spc="-5" dirty="0">
                <a:latin typeface="Arial MT"/>
                <a:cs typeface="Arial MT"/>
              </a:rPr>
              <a:t>and </a:t>
            </a:r>
            <a:r>
              <a:rPr sz="1400" dirty="0">
                <a:latin typeface="Arial MT"/>
                <a:cs typeface="Arial MT"/>
              </a:rPr>
              <a:t>if </a:t>
            </a:r>
            <a:r>
              <a:rPr sz="1400" spc="-5" dirty="0">
                <a:latin typeface="Arial MT"/>
                <a:cs typeface="Arial MT"/>
              </a:rPr>
              <a:t>unknown </a:t>
            </a:r>
            <a:r>
              <a:rPr sz="1400" spc="-15" dirty="0">
                <a:latin typeface="Arial MT"/>
                <a:cs typeface="Arial MT"/>
              </a:rPr>
              <a:t>values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introdu</a:t>
            </a:r>
            <a:r>
              <a:rPr sz="1400" spc="-15" dirty="0">
                <a:latin typeface="Arial MT"/>
                <a:cs typeface="Arial MT"/>
              </a:rPr>
              <a:t>c</a:t>
            </a:r>
            <a:r>
              <a:rPr sz="1400" dirty="0">
                <a:latin typeface="Arial MT"/>
                <a:cs typeface="Arial MT"/>
              </a:rPr>
              <a:t>ed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i</a:t>
            </a:r>
            <a:r>
              <a:rPr sz="1400" dirty="0">
                <a:latin typeface="Arial MT"/>
                <a:cs typeface="Arial MT"/>
              </a:rPr>
              <a:t>t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ight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</a:t>
            </a:r>
            <a:r>
              <a:rPr sz="1400" dirty="0">
                <a:latin typeface="Arial MT"/>
                <a:cs typeface="Arial MT"/>
              </a:rPr>
              <a:t>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functi</a:t>
            </a:r>
            <a:r>
              <a:rPr sz="1400" spc="-1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n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s  </a:t>
            </a:r>
            <a:r>
              <a:rPr sz="1400" spc="-15" dirty="0">
                <a:latin typeface="Arial MT"/>
                <a:cs typeface="Arial MT"/>
              </a:rPr>
              <a:t>intended.</a:t>
            </a:r>
            <a:endParaRPr sz="1400">
              <a:latin typeface="Arial MT"/>
              <a:cs typeface="Arial MT"/>
            </a:endParaRPr>
          </a:p>
          <a:p>
            <a:pPr marL="4955540" marR="28575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4955540" algn="l"/>
                <a:tab pos="4956175" algn="l"/>
              </a:tabLst>
            </a:pPr>
            <a:r>
              <a:rPr sz="1400" spc="-5" dirty="0">
                <a:latin typeface="Arial MT"/>
                <a:cs typeface="Arial MT"/>
              </a:rPr>
              <a:t>The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practice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of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splitting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helps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us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to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find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arious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para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et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rs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such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a</a:t>
            </a:r>
            <a:r>
              <a:rPr sz="1400" dirty="0">
                <a:latin typeface="Arial MT"/>
                <a:cs typeface="Arial MT"/>
              </a:rPr>
              <a:t>s  accura</a:t>
            </a:r>
            <a:r>
              <a:rPr sz="1400" spc="-10" dirty="0">
                <a:latin typeface="Arial MT"/>
                <a:cs typeface="Arial MT"/>
              </a:rPr>
              <a:t>c</a:t>
            </a:r>
            <a:r>
              <a:rPr sz="1400" spc="-130" dirty="0">
                <a:latin typeface="Arial MT"/>
                <a:cs typeface="Arial MT"/>
              </a:rPr>
              <a:t>y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precisio</a:t>
            </a:r>
            <a:r>
              <a:rPr sz="1400" spc="-15" dirty="0">
                <a:latin typeface="Arial MT"/>
                <a:cs typeface="Arial MT"/>
              </a:rPr>
              <a:t>n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recall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v</a:t>
            </a:r>
            <a:r>
              <a:rPr sz="1400" dirty="0">
                <a:latin typeface="Arial MT"/>
                <a:cs typeface="Arial MT"/>
              </a:rPr>
              <a:t>alues,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r</a:t>
            </a:r>
            <a:r>
              <a:rPr sz="1400" dirty="0">
                <a:latin typeface="Arial MT"/>
                <a:cs typeface="Arial MT"/>
              </a:rPr>
              <a:t>2  score,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mse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values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etc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which </a:t>
            </a:r>
            <a:r>
              <a:rPr sz="1400" dirty="0">
                <a:latin typeface="Arial MT"/>
                <a:cs typeface="Arial MT"/>
              </a:rPr>
              <a:t>helps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us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to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deter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ine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if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ou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odel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is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fit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no</a:t>
            </a:r>
            <a:r>
              <a:rPr sz="1400" dirty="0">
                <a:latin typeface="Arial MT"/>
                <a:cs typeface="Arial MT"/>
              </a:rPr>
              <a:t>t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r  should </a:t>
            </a:r>
            <a:r>
              <a:rPr sz="1400" spc="-10" dirty="0">
                <a:latin typeface="Arial MT"/>
                <a:cs typeface="Arial MT"/>
              </a:rPr>
              <a:t>we </a:t>
            </a:r>
            <a:r>
              <a:rPr sz="1400" dirty="0">
                <a:latin typeface="Arial MT"/>
                <a:cs typeface="Arial MT"/>
              </a:rPr>
              <a:t>tune it </a:t>
            </a:r>
            <a:r>
              <a:rPr sz="1400" spc="-5" dirty="0">
                <a:latin typeface="Arial MT"/>
                <a:cs typeface="Arial MT"/>
              </a:rPr>
              <a:t>more or </a:t>
            </a:r>
            <a:r>
              <a:rPr sz="1400" dirty="0">
                <a:latin typeface="Arial MT"/>
                <a:cs typeface="Arial MT"/>
              </a:rPr>
              <a:t>use </a:t>
            </a:r>
            <a:r>
              <a:rPr sz="1400" spc="-20" dirty="0">
                <a:latin typeface="Arial MT"/>
                <a:cs typeface="Arial MT"/>
              </a:rPr>
              <a:t>some 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other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modelling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technique.</a:t>
            </a:r>
            <a:endParaRPr sz="1400">
              <a:latin typeface="Arial MT"/>
              <a:cs typeface="Arial MT"/>
            </a:endParaRPr>
          </a:p>
          <a:p>
            <a:pPr marL="4955540" indent="-287020">
              <a:lnSpc>
                <a:spcPct val="100000"/>
              </a:lnSpc>
              <a:buChar char="•"/>
              <a:tabLst>
                <a:tab pos="4955540" algn="l"/>
                <a:tab pos="4956175" algn="l"/>
              </a:tabLst>
            </a:pPr>
            <a:r>
              <a:rPr sz="1400" dirty="0">
                <a:latin typeface="Arial MT"/>
                <a:cs typeface="Arial MT"/>
              </a:rPr>
              <a:t>After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these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step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we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move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on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actual</a:t>
            </a:r>
            <a:endParaRPr sz="1400">
              <a:latin typeface="Arial MT"/>
              <a:cs typeface="Arial MT"/>
            </a:endParaRPr>
          </a:p>
          <a:p>
            <a:pPr marL="4955540">
              <a:lnSpc>
                <a:spcPct val="100000"/>
              </a:lnSpc>
            </a:pPr>
            <a:r>
              <a:rPr sz="1400" spc="-5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od</a:t>
            </a:r>
            <a:r>
              <a:rPr sz="1400" spc="-10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l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bui</a:t>
            </a:r>
            <a:r>
              <a:rPr sz="1400" spc="-5" dirty="0">
                <a:latin typeface="Arial MT"/>
                <a:cs typeface="Arial MT"/>
              </a:rPr>
              <a:t>l</a:t>
            </a:r>
            <a:r>
              <a:rPr sz="1400" dirty="0">
                <a:latin typeface="Arial MT"/>
                <a:cs typeface="Arial MT"/>
              </a:rPr>
              <a:t>ding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&amp;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selection</a:t>
            </a:r>
            <a:r>
              <a:rPr sz="1400" spc="-114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st</a:t>
            </a:r>
            <a:r>
              <a:rPr sz="1400" spc="-15" dirty="0">
                <a:latin typeface="Arial MT"/>
                <a:cs typeface="Arial MT"/>
              </a:rPr>
              <a:t>ep</a:t>
            </a:r>
            <a:r>
              <a:rPr sz="1400" dirty="0">
                <a:latin typeface="Arial MT"/>
                <a:cs typeface="Arial MT"/>
              </a:rPr>
              <a:t>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105" y="104647"/>
            <a:ext cx="197421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i="1" u="heavy" spc="-1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b="1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b="1" i="1" u="heavy" spc="-2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spc="-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Mo</a:t>
            </a:r>
            <a:r>
              <a:rPr sz="2700" b="1" i="1" u="heavy" spc="-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b="1" i="1" u="heavy" spc="-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b="1" i="1" u="heavy" spc="-3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b="1" i="1" u="heavy" spc="-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in</a:t>
            </a:r>
            <a:r>
              <a:rPr sz="2700" b="1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1652" y="712470"/>
            <a:ext cx="78435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latin typeface="Verdana" panose="020B0604030504040204"/>
                <a:cs typeface="Verdana" panose="020B0604030504040204"/>
              </a:rPr>
              <a:t>I</a:t>
            </a:r>
            <a:r>
              <a:rPr sz="1200" i="1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Will </a:t>
            </a:r>
            <a:r>
              <a:rPr sz="1200" i="1" spc="35" dirty="0">
                <a:latin typeface="Verdana" panose="020B0604030504040204"/>
                <a:cs typeface="Verdana" panose="020B0604030504040204"/>
              </a:rPr>
              <a:t>add</a:t>
            </a:r>
            <a:r>
              <a:rPr sz="1200" i="1" spc="6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the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code</a:t>
            </a:r>
            <a:r>
              <a:rPr sz="1200" i="1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in loop</a:t>
            </a:r>
            <a:r>
              <a:rPr sz="1200" i="1" spc="-2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as</a:t>
            </a:r>
            <a:r>
              <a:rPr sz="1200" i="1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writing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the</a:t>
            </a:r>
            <a:r>
              <a:rPr sz="1200" i="1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same piece</a:t>
            </a:r>
            <a:r>
              <a:rPr sz="1200" i="1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of</a:t>
            </a:r>
            <a:r>
              <a:rPr sz="1200" i="1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code</a:t>
            </a:r>
            <a:r>
              <a:rPr sz="1200" i="1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repeatedly</a:t>
            </a:r>
            <a:r>
              <a:rPr sz="1200" i="1" spc="-2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35" dirty="0">
                <a:latin typeface="Verdana" panose="020B0604030504040204"/>
                <a:cs typeface="Verdana" panose="020B0604030504040204"/>
              </a:rPr>
              <a:t>changing</a:t>
            </a:r>
            <a:r>
              <a:rPr sz="1200" i="1" spc="8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variable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names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20" dirty="0">
                <a:latin typeface="Verdana" panose="020B0604030504040204"/>
                <a:cs typeface="Verdana" panose="020B0604030504040204"/>
              </a:rPr>
              <a:t>and </a:t>
            </a:r>
            <a:r>
              <a:rPr sz="1200" i="1" spc="-40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r</a:t>
            </a:r>
            <a:r>
              <a:rPr sz="1200" i="1" spc="5" dirty="0">
                <a:latin typeface="Verdana" panose="020B0604030504040204"/>
                <a:cs typeface="Verdana" panose="020B0604030504040204"/>
              </a:rPr>
              <a:t>e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m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e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mb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eri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n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g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 th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em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 wi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l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l</a:t>
            </a:r>
            <a:r>
              <a:rPr sz="1200" i="1" spc="1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b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e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n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ot</a:t>
            </a:r>
            <a:r>
              <a:rPr sz="1200" i="1" spc="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good</a:t>
            </a:r>
            <a:r>
              <a:rPr sz="1200" i="1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i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d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ea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s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o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i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n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s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t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ead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I</a:t>
            </a:r>
            <a:r>
              <a:rPr sz="1200" i="1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wi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l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l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d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o</a:t>
            </a:r>
            <a:r>
              <a:rPr sz="1200" i="1" spc="1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20" dirty="0">
                <a:latin typeface="Verdana" panose="020B0604030504040204"/>
                <a:cs typeface="Verdana" panose="020B0604030504040204"/>
              </a:rPr>
              <a:t>l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oo</a:t>
            </a:r>
            <a:r>
              <a:rPr sz="1200" i="1" spc="-20" dirty="0">
                <a:latin typeface="Verdana" panose="020B0604030504040204"/>
                <a:cs typeface="Verdana" panose="020B0604030504040204"/>
              </a:rPr>
              <a:t>pin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g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.</a:t>
            </a:r>
            <a:endParaRPr sz="12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57200" y="1272535"/>
            <a:ext cx="4459223" cy="377647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67884" y="1272534"/>
            <a:ext cx="3011423" cy="377647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91374"/>
            <a:ext cx="8808720" cy="3952240"/>
            <a:chOff x="0" y="1191374"/>
            <a:chExt cx="8808720" cy="395224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49279" y="1205076"/>
              <a:ext cx="2125285" cy="37635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15794" y="1191374"/>
              <a:ext cx="2195322" cy="379095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32629" y="1191374"/>
              <a:ext cx="4275582" cy="3790950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79272" y="104647"/>
            <a:ext cx="1974214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i="1" u="heavy" spc="-1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b="1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b="1" i="1" u="heavy" spc="-2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spc="-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Mo</a:t>
            </a:r>
            <a:r>
              <a:rPr sz="2700" b="1" i="1" u="heavy" spc="-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b="1" i="1" u="heavy" spc="-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b="1" i="1" u="heavy" spc="-3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b="1" i="1" u="heavy" spc="-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in</a:t>
            </a:r>
            <a:r>
              <a:rPr sz="2700" b="1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6224" y="688594"/>
            <a:ext cx="82721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35" dirty="0">
                <a:latin typeface="Verdana" panose="020B0604030504040204"/>
                <a:cs typeface="Verdana" panose="020B0604030504040204"/>
              </a:rPr>
              <a:t>In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the 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previous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slide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we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saw the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code </a:t>
            </a:r>
            <a:r>
              <a:rPr sz="1200" i="1" spc="-20" dirty="0">
                <a:latin typeface="Verdana" panose="020B0604030504040204"/>
                <a:cs typeface="Verdana" panose="020B0604030504040204"/>
              </a:rPr>
              <a:t>for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model 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building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–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scoring ,parameters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,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function to check them 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on 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various</a:t>
            </a:r>
            <a:r>
              <a:rPr sz="1200" i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passed</a:t>
            </a:r>
            <a:r>
              <a:rPr sz="1200" i="1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models</a:t>
            </a:r>
            <a:r>
              <a:rPr sz="1200" i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,</a:t>
            </a:r>
            <a:r>
              <a:rPr sz="1200" i="1" spc="-24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save</a:t>
            </a:r>
            <a:r>
              <a:rPr sz="1200" i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the</a:t>
            </a:r>
            <a:r>
              <a:rPr sz="1200" i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25" dirty="0">
                <a:latin typeface="Verdana" panose="020B0604030504040204"/>
                <a:cs typeface="Verdana" panose="020B0604030504040204"/>
              </a:rPr>
              <a:t>results </a:t>
            </a:r>
            <a:r>
              <a:rPr sz="1200" i="1" spc="35" dirty="0">
                <a:latin typeface="Verdana" panose="020B0604030504040204"/>
                <a:cs typeface="Verdana" panose="020B0604030504040204"/>
              </a:rPr>
              <a:t>and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iterate</a:t>
            </a:r>
            <a:r>
              <a:rPr sz="1200" i="1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to</a:t>
            </a:r>
            <a:r>
              <a:rPr sz="1200" i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next</a:t>
            </a:r>
            <a:r>
              <a:rPr sz="1200" i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model.</a:t>
            </a:r>
            <a:r>
              <a:rPr sz="1200" i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Here</a:t>
            </a:r>
            <a:r>
              <a:rPr sz="1200" i="1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we</a:t>
            </a:r>
            <a:r>
              <a:rPr sz="1200" i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20" dirty="0">
                <a:latin typeface="Verdana" panose="020B0604030504040204"/>
                <a:cs typeface="Verdana" panose="020B0604030504040204"/>
              </a:rPr>
              <a:t>see</a:t>
            </a:r>
            <a:r>
              <a:rPr sz="1200" i="1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few</a:t>
            </a:r>
            <a:r>
              <a:rPr sz="1200" i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glimpse</a:t>
            </a:r>
            <a:r>
              <a:rPr sz="1200" i="1" spc="-4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of</a:t>
            </a:r>
            <a:r>
              <a:rPr sz="1200" i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the</a:t>
            </a:r>
            <a:r>
              <a:rPr sz="1200" i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code</a:t>
            </a:r>
            <a:r>
              <a:rPr sz="1200" i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25" dirty="0">
                <a:latin typeface="Verdana" panose="020B0604030504040204"/>
                <a:cs typeface="Verdana" panose="020B0604030504040204"/>
              </a:rPr>
              <a:t>o/p.</a:t>
            </a:r>
            <a:endParaRPr sz="1200">
              <a:latin typeface="Verdana" panose="020B0604030504040204"/>
              <a:cs typeface="Verdana" panose="020B060403050404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76185"/>
            <a:ext cx="8981440" cy="3967479"/>
            <a:chOff x="0" y="1176185"/>
            <a:chExt cx="8981440" cy="3967479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76250" y="1194434"/>
              <a:ext cx="4377690" cy="13206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2560" y="2418206"/>
              <a:ext cx="4459986" cy="1404366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9676" y="1176185"/>
              <a:ext cx="4461510" cy="3669029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34441" y="173558"/>
            <a:ext cx="1974214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i="1" u="heavy" spc="-1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b="1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b="1" i="1" u="heavy" spc="-2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spc="-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M</a:t>
            </a:r>
            <a:r>
              <a:rPr sz="2700" b="1" i="1" u="heavy" spc="-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od</a:t>
            </a:r>
            <a:r>
              <a:rPr sz="2700" b="1" i="1" u="heavy" spc="-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el</a:t>
            </a:r>
            <a:r>
              <a:rPr sz="2700" b="1" i="1" u="heavy" spc="-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in</a:t>
            </a:r>
            <a:r>
              <a:rPr sz="2700" b="1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245" y="699008"/>
            <a:ext cx="8277859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35" dirty="0">
                <a:latin typeface="Verdana" panose="020B0604030504040204"/>
                <a:cs typeface="Verdana" panose="020B0604030504040204"/>
              </a:rPr>
              <a:t>In</a:t>
            </a:r>
            <a:r>
              <a:rPr sz="1200" i="1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the</a:t>
            </a:r>
            <a:r>
              <a:rPr sz="1200" i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previous</a:t>
            </a:r>
            <a:r>
              <a:rPr sz="1200" i="1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slide</a:t>
            </a:r>
            <a:r>
              <a:rPr sz="1200" i="1" spc="-4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we</a:t>
            </a:r>
            <a:r>
              <a:rPr sz="1200" i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saw</a:t>
            </a:r>
            <a:r>
              <a:rPr sz="1200" i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the</a:t>
            </a:r>
            <a:r>
              <a:rPr sz="1200" i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model</a:t>
            </a:r>
            <a:r>
              <a:rPr sz="1200" i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25" dirty="0">
                <a:latin typeface="Verdana" panose="020B0604030504040204"/>
                <a:cs typeface="Verdana" panose="020B0604030504040204"/>
              </a:rPr>
              <a:t>scores</a:t>
            </a:r>
            <a:r>
              <a:rPr sz="1200" i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30" dirty="0">
                <a:latin typeface="Verdana" panose="020B0604030504040204"/>
                <a:cs typeface="Verdana" panose="020B0604030504040204"/>
              </a:rPr>
              <a:t>o/p</a:t>
            </a:r>
            <a:r>
              <a:rPr sz="1200" i="1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35" dirty="0">
                <a:latin typeface="Verdana" panose="020B0604030504040204"/>
                <a:cs typeface="Verdana" panose="020B0604030504040204"/>
              </a:rPr>
              <a:t>and</a:t>
            </a:r>
            <a:r>
              <a:rPr sz="1200" i="1" spc="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best</a:t>
            </a:r>
            <a:r>
              <a:rPr sz="1200" i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model</a:t>
            </a:r>
            <a:r>
              <a:rPr sz="1200" i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the</a:t>
            </a:r>
            <a:r>
              <a:rPr sz="1200" i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next</a:t>
            </a:r>
            <a:r>
              <a:rPr sz="1200" i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step</a:t>
            </a:r>
            <a:r>
              <a:rPr sz="1200" i="1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25" dirty="0">
                <a:latin typeface="Verdana" panose="020B0604030504040204"/>
                <a:cs typeface="Verdana" panose="020B0604030504040204"/>
              </a:rPr>
              <a:t>is</a:t>
            </a:r>
            <a:r>
              <a:rPr sz="1200" i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to</a:t>
            </a:r>
            <a:r>
              <a:rPr sz="1200" i="1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save</a:t>
            </a:r>
            <a:r>
              <a:rPr sz="1200" i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the</a:t>
            </a:r>
            <a:r>
              <a:rPr sz="1200" i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model(will</a:t>
            </a:r>
            <a:r>
              <a:rPr sz="1200" i="1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25" dirty="0">
                <a:latin typeface="Verdana" panose="020B0604030504040204"/>
                <a:cs typeface="Verdana" panose="020B0604030504040204"/>
              </a:rPr>
              <a:t>skip</a:t>
            </a:r>
            <a:endParaRPr sz="12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</a:pPr>
            <a:r>
              <a:rPr sz="1200" i="1" spc="-30" dirty="0">
                <a:latin typeface="Verdana" panose="020B0604030504040204"/>
                <a:cs typeface="Verdana" panose="020B0604030504040204"/>
              </a:rPr>
              <a:t>ss</a:t>
            </a:r>
            <a:r>
              <a:rPr sz="1200" i="1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35" dirty="0">
                <a:latin typeface="Verdana" panose="020B0604030504040204"/>
                <a:cs typeface="Verdana" panose="020B0604030504040204"/>
              </a:rPr>
              <a:t>can</a:t>
            </a:r>
            <a:r>
              <a:rPr sz="1200" i="1" spc="3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look</a:t>
            </a:r>
            <a:r>
              <a:rPr sz="1200" i="1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into</a:t>
            </a:r>
            <a:r>
              <a:rPr sz="1200" i="1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notebook)</a:t>
            </a:r>
            <a:r>
              <a:rPr sz="1200" i="1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now</a:t>
            </a:r>
            <a:r>
              <a:rPr sz="1200" i="1" spc="-4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we</a:t>
            </a:r>
            <a:r>
              <a:rPr sz="1200" i="1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20" dirty="0">
                <a:latin typeface="Verdana" panose="020B0604030504040204"/>
                <a:cs typeface="Verdana" panose="020B0604030504040204"/>
              </a:rPr>
              <a:t>see</a:t>
            </a:r>
            <a:r>
              <a:rPr sz="1200" i="1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0" dirty="0">
                <a:latin typeface="Verdana" panose="020B0604030504040204"/>
                <a:cs typeface="Verdana" panose="020B0604030504040204"/>
              </a:rPr>
              <a:t>the</a:t>
            </a:r>
            <a:r>
              <a:rPr sz="1200" i="1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testing</a:t>
            </a:r>
            <a:r>
              <a:rPr sz="1200" i="1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part</a:t>
            </a:r>
            <a:r>
              <a:rPr sz="1200" i="1" spc="-2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of</a:t>
            </a:r>
            <a:r>
              <a:rPr sz="1200" i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model</a:t>
            </a:r>
            <a:r>
              <a:rPr sz="1200" i="1" spc="-4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against</a:t>
            </a:r>
            <a:r>
              <a:rPr sz="1200" i="1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test</a:t>
            </a:r>
            <a:r>
              <a:rPr sz="1200" i="1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40" dirty="0">
                <a:latin typeface="Verdana" panose="020B0604030504040204"/>
                <a:cs typeface="Verdana" panose="020B0604030504040204"/>
              </a:rPr>
              <a:t>data</a:t>
            </a:r>
            <a:r>
              <a:rPr sz="1200" i="1" spc="35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5" dirty="0">
                <a:latin typeface="Verdana" panose="020B0604030504040204"/>
                <a:cs typeface="Verdana" panose="020B0604030504040204"/>
              </a:rPr>
              <a:t>that</a:t>
            </a:r>
            <a:r>
              <a:rPr sz="1200" i="1" spc="-2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dirty="0">
                <a:latin typeface="Verdana" panose="020B0604030504040204"/>
                <a:cs typeface="Verdana" panose="020B0604030504040204"/>
              </a:rPr>
              <a:t>we</a:t>
            </a:r>
            <a:r>
              <a:rPr sz="1200" i="1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200" i="1" spc="-15" dirty="0">
                <a:latin typeface="Verdana" panose="020B0604030504040204"/>
                <a:cs typeface="Verdana" panose="020B0604030504040204"/>
              </a:rPr>
              <a:t>split.</a:t>
            </a:r>
            <a:endParaRPr sz="12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0245" y="3875023"/>
            <a:ext cx="394779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4785" marR="5080" indent="-172720">
              <a:lnSpc>
                <a:spcPct val="100000"/>
              </a:lnSpc>
              <a:spcBef>
                <a:spcPts val="100"/>
              </a:spcBef>
              <a:buChar char="•"/>
              <a:tabLst>
                <a:tab pos="185420" algn="l"/>
              </a:tabLst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code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above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generates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20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random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sample</a:t>
            </a:r>
            <a:r>
              <a:rPr sz="1200" spc="-9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from </a:t>
            </a:r>
            <a:r>
              <a:rPr sz="1200" spc="-3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original </a:t>
            </a:r>
            <a:r>
              <a:rPr sz="1200" dirty="0">
                <a:latin typeface="Arial MT"/>
                <a:cs typeface="Arial MT"/>
              </a:rPr>
              <a:t>file </a:t>
            </a:r>
            <a:r>
              <a:rPr sz="1200" spc="-5" dirty="0">
                <a:latin typeface="Arial MT"/>
                <a:cs typeface="Arial MT"/>
              </a:rPr>
              <a:t>which </a:t>
            </a:r>
            <a:r>
              <a:rPr sz="1200" spc="-10" dirty="0">
                <a:latin typeface="Arial MT"/>
                <a:cs typeface="Arial MT"/>
              </a:rPr>
              <a:t>we </a:t>
            </a:r>
            <a:r>
              <a:rPr sz="1200" dirty="0">
                <a:latin typeface="Arial MT"/>
                <a:cs typeface="Arial MT"/>
              </a:rPr>
              <a:t>used for </a:t>
            </a:r>
            <a:r>
              <a:rPr sz="1200" spc="-5" dirty="0">
                <a:latin typeface="Arial MT"/>
                <a:cs typeface="Arial MT"/>
              </a:rPr>
              <a:t>train </a:t>
            </a:r>
            <a:r>
              <a:rPr sz="1200" dirty="0">
                <a:latin typeface="Arial MT"/>
                <a:cs typeface="Arial MT"/>
              </a:rPr>
              <a:t>test </a:t>
            </a:r>
            <a:r>
              <a:rPr sz="1200" spc="-5" dirty="0">
                <a:latin typeface="Arial MT"/>
                <a:cs typeface="Arial MT"/>
              </a:rPr>
              <a:t>split and </a:t>
            </a:r>
            <a:r>
              <a:rPr sz="1200" spc="-20" dirty="0">
                <a:latin typeface="Arial MT"/>
                <a:cs typeface="Arial MT"/>
              </a:rPr>
              <a:t>test 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them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to</a:t>
            </a:r>
            <a:r>
              <a:rPr sz="1200" spc="-5" dirty="0">
                <a:latin typeface="Arial MT"/>
                <a:cs typeface="Arial MT"/>
              </a:rPr>
              <a:t> predict</a:t>
            </a:r>
            <a:r>
              <a:rPr sz="1200" spc="-4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against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model.</a:t>
            </a:r>
            <a:endParaRPr sz="1200">
              <a:latin typeface="Arial MT"/>
              <a:cs typeface="Arial MT"/>
            </a:endParaRPr>
          </a:p>
          <a:p>
            <a:pPr marL="184785" marR="40640" indent="-172720">
              <a:lnSpc>
                <a:spcPct val="100000"/>
              </a:lnSpc>
              <a:buChar char="•"/>
              <a:tabLst>
                <a:tab pos="185420" algn="l"/>
              </a:tabLst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code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on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side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checks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actual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and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predicted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value </a:t>
            </a:r>
            <a:r>
              <a:rPr sz="1200" dirty="0">
                <a:latin typeface="Arial MT"/>
                <a:cs typeface="Arial MT"/>
              </a:rPr>
              <a:t>( I </a:t>
            </a:r>
            <a:r>
              <a:rPr sz="1200" spc="-5" dirty="0">
                <a:latin typeface="Arial MT"/>
                <a:cs typeface="Arial MT"/>
              </a:rPr>
              <a:t>tweaked it </a:t>
            </a:r>
            <a:r>
              <a:rPr sz="1200" dirty="0">
                <a:latin typeface="Arial MT"/>
                <a:cs typeface="Arial MT"/>
              </a:rPr>
              <a:t>a bit </a:t>
            </a:r>
            <a:r>
              <a:rPr sz="1200" spc="-5" dirty="0">
                <a:latin typeface="Arial MT"/>
                <a:cs typeface="Arial MT"/>
              </a:rPr>
              <a:t>so </a:t>
            </a:r>
            <a:r>
              <a:rPr sz="1200" dirty="0">
                <a:latin typeface="Arial MT"/>
                <a:cs typeface="Arial MT"/>
              </a:rPr>
              <a:t>that </a:t>
            </a:r>
            <a:r>
              <a:rPr sz="1200" spc="-5" dirty="0">
                <a:latin typeface="Arial MT"/>
                <a:cs typeface="Arial MT"/>
              </a:rPr>
              <a:t>if </a:t>
            </a:r>
            <a:r>
              <a:rPr sz="1200" dirty="0">
                <a:latin typeface="Arial MT"/>
                <a:cs typeface="Arial MT"/>
              </a:rPr>
              <a:t>difference of </a:t>
            </a:r>
            <a:r>
              <a:rPr sz="1200" spc="-15" dirty="0">
                <a:latin typeface="Arial MT"/>
                <a:cs typeface="Arial MT"/>
              </a:rPr>
              <a:t>selling 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price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say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under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certain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limit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its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safe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prediction.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5920" y="120218"/>
            <a:ext cx="6549390" cy="4375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b="1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Deployment</a:t>
            </a:r>
            <a:r>
              <a:rPr sz="2700" b="1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spc="-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of</a:t>
            </a:r>
            <a:r>
              <a:rPr sz="2700" b="1" i="1" u="heavy" spc="-1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spc="-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ML</a:t>
            </a:r>
            <a:r>
              <a:rPr sz="2700" b="1" i="1" u="heavy" spc="-15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spc="-5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Models</a:t>
            </a:r>
            <a:r>
              <a:rPr sz="2700" b="1" i="1" u="heavy" spc="-15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spc="-5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using</a:t>
            </a:r>
            <a:r>
              <a:rPr sz="2700" b="1" i="1" u="heavy" spc="-1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b="1" i="1" u="heavy" spc="-6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Streamlit.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53059" y="660128"/>
            <a:ext cx="7927340" cy="6057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400" spc="5" dirty="0">
                <a:latin typeface="Verdana" panose="020B0604030504040204"/>
                <a:cs typeface="Verdana" panose="020B0604030504040204"/>
              </a:rPr>
              <a:t>Please</a:t>
            </a:r>
            <a:r>
              <a:rPr sz="14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30" dirty="0">
                <a:latin typeface="Verdana" panose="020B0604030504040204"/>
                <a:cs typeface="Verdana" panose="020B0604030504040204"/>
              </a:rPr>
              <a:t>visit</a:t>
            </a:r>
            <a:r>
              <a:rPr sz="14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the</a:t>
            </a:r>
            <a:r>
              <a:rPr sz="1400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u="sng" spc="5" dirty="0">
                <a:solidFill>
                  <a:srgbClr val="99C93B"/>
                </a:solidFill>
                <a:uFill>
                  <a:solidFill>
                    <a:srgbClr val="DB4437"/>
                  </a:solidFill>
                </a:uFill>
                <a:latin typeface="Verdana" panose="020B0604030504040204"/>
                <a:cs typeface="Verdana" panose="020B0604030504040204"/>
                <a:hlinkClick r:id="rId1"/>
              </a:rPr>
              <a:t>link</a:t>
            </a:r>
            <a:r>
              <a:rPr sz="1400" spc="-75" dirty="0">
                <a:solidFill>
                  <a:srgbClr val="99C93B"/>
                </a:solidFill>
                <a:latin typeface="Verdana" panose="020B0604030504040204"/>
                <a:cs typeface="Verdana" panose="020B0604030504040204"/>
                <a:hlinkClick r:id="rId1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to</a:t>
            </a:r>
            <a:r>
              <a:rPr sz="14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view</a:t>
            </a:r>
            <a:r>
              <a:rPr sz="1400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the</a:t>
            </a:r>
            <a:r>
              <a:rPr sz="14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actual</a:t>
            </a:r>
            <a:r>
              <a:rPr sz="14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working</a:t>
            </a:r>
            <a:r>
              <a:rPr sz="14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code</a:t>
            </a:r>
            <a:r>
              <a:rPr sz="1400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of</a:t>
            </a:r>
            <a:r>
              <a:rPr sz="14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the</a:t>
            </a:r>
            <a:r>
              <a:rPr sz="14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project</a:t>
            </a:r>
            <a:r>
              <a:rPr sz="14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20" dirty="0">
                <a:latin typeface="Verdana" panose="020B0604030504040204"/>
                <a:cs typeface="Verdana" panose="020B0604030504040204"/>
              </a:rPr>
              <a:t>(won’t</a:t>
            </a:r>
            <a:r>
              <a:rPr sz="14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paste</a:t>
            </a:r>
            <a:r>
              <a:rPr sz="14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long</a:t>
            </a:r>
            <a:r>
              <a:rPr sz="1400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code)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62865">
              <a:lnSpc>
                <a:spcPct val="100000"/>
              </a:lnSpc>
              <a:spcBef>
                <a:spcPts val="600"/>
              </a:spcBef>
              <a:tabLst>
                <a:tab pos="2755900" algn="l"/>
                <a:tab pos="5499100" algn="l"/>
              </a:tabLst>
            </a:pPr>
            <a:r>
              <a:rPr sz="1400" b="1" i="1" spc="-40" dirty="0">
                <a:latin typeface="Verdana" panose="020B0604030504040204"/>
                <a:cs typeface="Verdana" panose="020B0604030504040204"/>
              </a:rPr>
              <a:t>Wi</a:t>
            </a:r>
            <a:r>
              <a:rPr sz="1400" b="1" i="1" spc="-45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40" dirty="0">
                <a:latin typeface="Verdana" panose="020B0604030504040204"/>
                <a:cs typeface="Verdana" panose="020B0604030504040204"/>
              </a:rPr>
              <a:t>hou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30" dirty="0">
                <a:latin typeface="Verdana" panose="020B0604030504040204"/>
                <a:cs typeface="Verdana" panose="020B0604030504040204"/>
              </a:rPr>
              <a:t>an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y</a:t>
            </a:r>
            <a:r>
              <a:rPr sz="1400" b="1" i="1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20" dirty="0">
                <a:latin typeface="Verdana" panose="020B0604030504040204"/>
                <a:cs typeface="Verdana" panose="020B0604030504040204"/>
              </a:rPr>
              <a:t>s</a:t>
            </a:r>
            <a:r>
              <a:rPr sz="1400" b="1" i="1" spc="-10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l</a:t>
            </a:r>
            <a:r>
              <a:rPr sz="1400" b="1" i="1" spc="-10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c</a:t>
            </a:r>
            <a:r>
              <a:rPr sz="1400" b="1" i="1" spc="-20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io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n	</a:t>
            </a:r>
            <a:r>
              <a:rPr sz="1400" b="1" i="1" spc="-45" dirty="0">
                <a:latin typeface="Verdana" panose="020B0604030504040204"/>
                <a:cs typeface="Verdana" panose="020B0604030504040204"/>
              </a:rPr>
              <a:t>P</a:t>
            </a:r>
            <a:r>
              <a:rPr sz="1400" b="1" i="1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1400" b="1" i="1" spc="-45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i="1" spc="-50" dirty="0">
                <a:latin typeface="Verdana" panose="020B0604030504040204"/>
                <a:cs typeface="Verdana" panose="020B0604030504040204"/>
              </a:rPr>
              <a:t>dic</a:t>
            </a:r>
            <a:r>
              <a:rPr sz="1400" b="1" i="1" spc="-55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50" dirty="0">
                <a:latin typeface="Verdana" panose="020B0604030504040204"/>
                <a:cs typeface="Verdana" panose="020B0604030504040204"/>
              </a:rPr>
              <a:t>io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n</a:t>
            </a:r>
            <a:r>
              <a:rPr sz="1400" b="1" i="1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65" dirty="0">
                <a:latin typeface="Verdana" panose="020B0604030504040204"/>
                <a:cs typeface="Verdana" panose="020B0604030504040204"/>
              </a:rPr>
              <a:t>o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f</a:t>
            </a:r>
            <a:r>
              <a:rPr sz="1400" b="1" i="1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65" dirty="0">
                <a:latin typeface="Verdana" panose="020B0604030504040204"/>
                <a:cs typeface="Verdana" panose="020B0604030504040204"/>
              </a:rPr>
              <a:t>S</a:t>
            </a:r>
            <a:r>
              <a:rPr sz="1400" b="1" i="1" spc="-60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i="1" spc="-65" dirty="0">
                <a:latin typeface="Verdana" panose="020B0604030504040204"/>
                <a:cs typeface="Verdana" panose="020B0604030504040204"/>
              </a:rPr>
              <a:t>llin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g</a:t>
            </a:r>
            <a:r>
              <a:rPr sz="1400" b="1" i="1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10" dirty="0">
                <a:latin typeface="Verdana" panose="020B0604030504040204"/>
                <a:cs typeface="Verdana" panose="020B0604030504040204"/>
              </a:rPr>
              <a:t>P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ric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e	</a:t>
            </a:r>
            <a:r>
              <a:rPr sz="1400" b="1" i="1" spc="-50" dirty="0">
                <a:latin typeface="Verdana" panose="020B0604030504040204"/>
                <a:cs typeface="Verdana" panose="020B0604030504040204"/>
              </a:rPr>
              <a:t>Gi</a:t>
            </a:r>
            <a:r>
              <a:rPr sz="1400" b="1" i="1" spc="-55" dirty="0">
                <a:latin typeface="Verdana" panose="020B0604030504040204"/>
                <a:cs typeface="Verdana" panose="020B0604030504040204"/>
              </a:rPr>
              <a:t>thu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b</a:t>
            </a:r>
            <a:r>
              <a:rPr sz="1400" b="1" i="1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25" dirty="0">
                <a:latin typeface="Verdana" panose="020B0604030504040204"/>
                <a:cs typeface="Verdana" panose="020B0604030504040204"/>
              </a:rPr>
              <a:t>C</a:t>
            </a:r>
            <a:r>
              <a:rPr sz="1400" b="1" i="1" spc="-30" dirty="0">
                <a:latin typeface="Verdana" panose="020B0604030504040204"/>
                <a:cs typeface="Verdana" panose="020B0604030504040204"/>
              </a:rPr>
              <a:t>o</a:t>
            </a:r>
            <a:r>
              <a:rPr sz="1400" b="1" i="1" spc="-25" dirty="0">
                <a:latin typeface="Verdana" panose="020B0604030504040204"/>
                <a:cs typeface="Verdana" panose="020B0604030504040204"/>
              </a:rPr>
              <a:t>d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i="1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S</a:t>
            </a:r>
            <a:r>
              <a:rPr sz="1400" b="1" i="1" spc="-20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r</a:t>
            </a:r>
            <a:r>
              <a:rPr sz="1400" b="1" i="1" spc="-20" dirty="0">
                <a:latin typeface="Verdana" panose="020B0604030504040204"/>
                <a:cs typeface="Verdana" panose="020B0604030504040204"/>
              </a:rPr>
              <a:t>u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c</a:t>
            </a:r>
            <a:r>
              <a:rPr sz="1400" b="1" i="1" spc="-20" dirty="0">
                <a:latin typeface="Verdana" panose="020B0604030504040204"/>
                <a:cs typeface="Verdana" panose="020B0604030504040204"/>
              </a:rPr>
              <a:t>tu</a:t>
            </a:r>
            <a:r>
              <a:rPr sz="1400" b="1" i="1" spc="-15" dirty="0">
                <a:latin typeface="Verdana" panose="020B0604030504040204"/>
                <a:cs typeface="Verdana" panose="020B0604030504040204"/>
              </a:rPr>
              <a:t>r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e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6829" y="1367231"/>
            <a:ext cx="2382012" cy="332384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52775" y="1367231"/>
            <a:ext cx="2382012" cy="332384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96279" y="1367231"/>
            <a:ext cx="2935224" cy="332384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4079" y="319201"/>
            <a:ext cx="13792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spc="-45" dirty="0">
                <a:solidFill>
                  <a:srgbClr val="90C225"/>
                </a:solidFill>
              </a:rPr>
              <a:t>E</a:t>
            </a:r>
            <a:r>
              <a:rPr sz="2700" spc="-50" dirty="0">
                <a:solidFill>
                  <a:srgbClr val="90C225"/>
                </a:solidFill>
              </a:rPr>
              <a:t>n</a:t>
            </a:r>
            <a:r>
              <a:rPr sz="2700" spc="-55" dirty="0">
                <a:solidFill>
                  <a:srgbClr val="90C225"/>
                </a:solidFill>
              </a:rPr>
              <a:t>d</a:t>
            </a:r>
            <a:r>
              <a:rPr sz="2700" spc="-50" dirty="0">
                <a:solidFill>
                  <a:srgbClr val="90C225"/>
                </a:solidFill>
              </a:rPr>
              <a:t>n</a:t>
            </a:r>
            <a:r>
              <a:rPr sz="2700" spc="-45" dirty="0">
                <a:solidFill>
                  <a:srgbClr val="90C225"/>
                </a:solidFill>
              </a:rPr>
              <a:t>o</a:t>
            </a:r>
            <a:r>
              <a:rPr sz="2700" spc="-50" dirty="0">
                <a:solidFill>
                  <a:srgbClr val="90C225"/>
                </a:solidFill>
              </a:rPr>
              <a:t>t</a:t>
            </a:r>
            <a:r>
              <a:rPr sz="2700" spc="-45" dirty="0">
                <a:solidFill>
                  <a:srgbClr val="90C225"/>
                </a:solidFill>
              </a:rPr>
              <a:t>e</a:t>
            </a:r>
            <a:r>
              <a:rPr sz="2700" dirty="0">
                <a:solidFill>
                  <a:srgbClr val="90C225"/>
                </a:solidFill>
              </a:rPr>
              <a:t>s</a:t>
            </a:r>
            <a:endParaRPr sz="2700" dirty="0"/>
          </a:p>
        </p:txBody>
      </p:sp>
      <p:sp>
        <p:nvSpPr>
          <p:cNvPr id="3" name="object 3"/>
          <p:cNvSpPr txBox="1"/>
          <p:nvPr/>
        </p:nvSpPr>
        <p:spPr>
          <a:xfrm>
            <a:off x="507593" y="1620418"/>
            <a:ext cx="4271645" cy="2794000"/>
          </a:xfrm>
          <a:prstGeom prst="rect">
            <a:avLst/>
          </a:prstGeom>
        </p:spPr>
        <p:txBody>
          <a:bodyPr vert="horz" wrap="square" lIns="0" tIns="114300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900"/>
              </a:spcBef>
              <a:buClr>
                <a:srgbClr val="90C225"/>
              </a:buClr>
              <a:buSzPct val="78000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350" spc="-5" dirty="0">
                <a:latin typeface="Trebuchet MS" panose="020B0603020202020204"/>
                <a:cs typeface="Trebuchet MS" panose="020B0603020202020204"/>
              </a:rPr>
              <a:t>GitHub</a:t>
            </a:r>
            <a:r>
              <a:rPr sz="1350" spc="-20" dirty="0">
                <a:solidFill>
                  <a:srgbClr val="99C9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1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1"/>
              </a:rPr>
              <a:t>Repo</a:t>
            </a:r>
            <a:r>
              <a:rPr sz="1350" u="sng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1"/>
              </a:rPr>
              <a:t> </a:t>
            </a:r>
            <a:r>
              <a:rPr sz="1350" u="sng" spc="-2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1"/>
              </a:rPr>
              <a:t>Link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 marL="299085" indent="-287020">
              <a:lnSpc>
                <a:spcPct val="100000"/>
              </a:lnSpc>
              <a:spcBef>
                <a:spcPts val="805"/>
              </a:spcBef>
              <a:buClr>
                <a:srgbClr val="90C225"/>
              </a:buClr>
              <a:buSzPct val="78000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350" spc="-20" dirty="0">
                <a:latin typeface="Trebuchet MS" panose="020B0603020202020204"/>
                <a:cs typeface="Trebuchet MS" panose="020B0603020202020204"/>
              </a:rPr>
              <a:t>S</a:t>
            </a:r>
            <a:r>
              <a:rPr sz="1350" spc="-15" dirty="0">
                <a:latin typeface="Trebuchet MS" panose="020B0603020202020204"/>
                <a:cs typeface="Trebuchet MS" panose="020B0603020202020204"/>
              </a:rPr>
              <a:t>tr</a:t>
            </a:r>
            <a:r>
              <a:rPr sz="1350" spc="-1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1350" spc="-20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1350" spc="-5" dirty="0">
                <a:latin typeface="Trebuchet MS" panose="020B0603020202020204"/>
                <a:cs typeface="Trebuchet MS" panose="020B0603020202020204"/>
              </a:rPr>
              <a:t>m</a:t>
            </a:r>
            <a:r>
              <a:rPr sz="1350" spc="-20" dirty="0">
                <a:latin typeface="Trebuchet MS" panose="020B0603020202020204"/>
                <a:cs typeface="Trebuchet MS" panose="020B0603020202020204"/>
              </a:rPr>
              <a:t>li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t</a:t>
            </a:r>
            <a:r>
              <a:rPr sz="1350" spc="-1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65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1350" spc="60" dirty="0">
                <a:latin typeface="Trebuchet MS" panose="020B0603020202020204"/>
                <a:cs typeface="Trebuchet MS" panose="020B0603020202020204"/>
              </a:rPr>
              <a:t>p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p</a:t>
            </a:r>
            <a:r>
              <a:rPr sz="1350" spc="-5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7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2"/>
              </a:rPr>
              <a:t>W</a:t>
            </a:r>
            <a:r>
              <a:rPr sz="1350" u="sng" spc="-1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2"/>
              </a:rPr>
              <a:t>e</a:t>
            </a:r>
            <a:r>
              <a:rPr sz="1350" u="sng" spc="-1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2"/>
              </a:rPr>
              <a:t>b</a:t>
            </a:r>
            <a:r>
              <a:rPr sz="1350" u="sng" spc="-2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2"/>
              </a:rPr>
              <a:t>li</a:t>
            </a:r>
            <a:r>
              <a:rPr sz="1350" u="sng" spc="-1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2"/>
              </a:rPr>
              <a:t>n</a:t>
            </a:r>
            <a:r>
              <a:rPr sz="1350" u="sng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2"/>
              </a:rPr>
              <a:t>k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 marL="299085" indent="-287020">
              <a:lnSpc>
                <a:spcPct val="100000"/>
              </a:lnSpc>
              <a:spcBef>
                <a:spcPts val="805"/>
              </a:spcBef>
              <a:buClr>
                <a:srgbClr val="90C225"/>
              </a:buClr>
              <a:buSzPct val="78000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350" spc="-20" dirty="0">
                <a:latin typeface="Trebuchet MS" panose="020B0603020202020204"/>
                <a:cs typeface="Trebuchet MS" panose="020B0603020202020204"/>
              </a:rPr>
              <a:t>S</a:t>
            </a:r>
            <a:r>
              <a:rPr sz="1350" spc="-15" dirty="0">
                <a:latin typeface="Trebuchet MS" panose="020B0603020202020204"/>
                <a:cs typeface="Trebuchet MS" panose="020B0603020202020204"/>
              </a:rPr>
              <a:t>tr</a:t>
            </a:r>
            <a:r>
              <a:rPr sz="1350" spc="-1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1350" spc="-20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1350" spc="-10" dirty="0">
                <a:latin typeface="Trebuchet MS" panose="020B0603020202020204"/>
                <a:cs typeface="Trebuchet MS" panose="020B0603020202020204"/>
              </a:rPr>
              <a:t>m</a:t>
            </a:r>
            <a:r>
              <a:rPr sz="1350" spc="-20" dirty="0">
                <a:latin typeface="Trebuchet MS" panose="020B0603020202020204"/>
                <a:cs typeface="Trebuchet MS" panose="020B0603020202020204"/>
              </a:rPr>
              <a:t>li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t</a:t>
            </a:r>
            <a:r>
              <a:rPr sz="1350" spc="-1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65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1350" spc="55" dirty="0">
                <a:latin typeface="Trebuchet MS" panose="020B0603020202020204"/>
                <a:cs typeface="Trebuchet MS" panose="020B0603020202020204"/>
              </a:rPr>
              <a:t>p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p</a:t>
            </a:r>
            <a:r>
              <a:rPr sz="1350" spc="-1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3"/>
              </a:rPr>
              <a:t>A</a:t>
            </a:r>
            <a:r>
              <a:rPr sz="1350" u="sng" spc="-2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3"/>
              </a:rPr>
              <a:t>l</a:t>
            </a:r>
            <a:r>
              <a:rPr sz="1350" u="sng" spc="-1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3"/>
              </a:rPr>
              <a:t>t</a:t>
            </a:r>
            <a:r>
              <a:rPr sz="1350" u="sng" spc="-1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3"/>
              </a:rPr>
              <a:t>e</a:t>
            </a:r>
            <a:r>
              <a:rPr sz="1350" u="sng" spc="-1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3"/>
              </a:rPr>
              <a:t>r</a:t>
            </a:r>
            <a:r>
              <a:rPr sz="1350" u="sng" spc="-1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3"/>
              </a:rPr>
              <a:t>n</a:t>
            </a:r>
            <a:r>
              <a:rPr sz="1350" u="sng" spc="-2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3"/>
              </a:rPr>
              <a:t>a</a:t>
            </a:r>
            <a:r>
              <a:rPr sz="1350" u="sng" spc="-1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3"/>
              </a:rPr>
              <a:t>t</a:t>
            </a:r>
            <a:r>
              <a:rPr sz="1350" u="sng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3"/>
              </a:rPr>
              <a:t>e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 marL="299085" indent="-287020">
              <a:lnSpc>
                <a:spcPct val="100000"/>
              </a:lnSpc>
              <a:spcBef>
                <a:spcPts val="795"/>
              </a:spcBef>
              <a:buClr>
                <a:srgbClr val="90C225"/>
              </a:buClr>
              <a:buSzPct val="78000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350" spc="-5" dirty="0">
                <a:latin typeface="Trebuchet MS" panose="020B0603020202020204"/>
                <a:cs typeface="Trebuchet MS" panose="020B0603020202020204"/>
              </a:rPr>
              <a:t>G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1350" spc="5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gle</a:t>
            </a:r>
            <a:r>
              <a:rPr sz="1350" spc="-9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20" dirty="0">
                <a:latin typeface="Trebuchet MS" panose="020B0603020202020204"/>
                <a:cs typeface="Trebuchet MS" panose="020B0603020202020204"/>
              </a:rPr>
              <a:t>D</a:t>
            </a:r>
            <a:r>
              <a:rPr sz="1350" spc="-15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1350" spc="-20" dirty="0">
                <a:latin typeface="Trebuchet MS" panose="020B0603020202020204"/>
                <a:cs typeface="Trebuchet MS" panose="020B0603020202020204"/>
              </a:rPr>
              <a:t>iv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1350" spc="-6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2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4"/>
              </a:rPr>
              <a:t>F</a:t>
            </a:r>
            <a:r>
              <a:rPr sz="1350" u="sng" spc="-1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4"/>
              </a:rPr>
              <a:t>o</a:t>
            </a:r>
            <a:r>
              <a:rPr sz="1350" u="sng" spc="-2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4"/>
              </a:rPr>
              <a:t>l</a:t>
            </a:r>
            <a:r>
              <a:rPr sz="1350" u="sng" spc="-1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4"/>
              </a:rPr>
              <a:t>d</a:t>
            </a:r>
            <a:r>
              <a:rPr sz="1350" u="sng" spc="-1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4"/>
              </a:rPr>
              <a:t>e</a:t>
            </a:r>
            <a:r>
              <a:rPr sz="1350" u="sng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4"/>
              </a:rPr>
              <a:t>r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 marL="299085" indent="-287020">
              <a:lnSpc>
                <a:spcPct val="100000"/>
              </a:lnSpc>
              <a:spcBef>
                <a:spcPts val="800"/>
              </a:spcBef>
              <a:buClr>
                <a:srgbClr val="90C225"/>
              </a:buClr>
              <a:buSzPct val="78000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350" spc="-15" dirty="0">
                <a:latin typeface="Trebuchet MS" panose="020B0603020202020204"/>
                <a:cs typeface="Trebuchet MS" panose="020B0603020202020204"/>
              </a:rPr>
              <a:t>Zi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p</a:t>
            </a:r>
            <a:r>
              <a:rPr sz="1350" spc="-12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25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5"/>
              </a:rPr>
              <a:t>f</a:t>
            </a:r>
            <a:r>
              <a:rPr sz="1350" u="sng" spc="-3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5"/>
              </a:rPr>
              <a:t>il</a:t>
            </a:r>
            <a:r>
              <a:rPr sz="1350" u="sng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5"/>
              </a:rPr>
              <a:t>e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 marL="299085" indent="-287020">
              <a:lnSpc>
                <a:spcPct val="100000"/>
              </a:lnSpc>
              <a:spcBef>
                <a:spcPts val="805"/>
              </a:spcBef>
              <a:buClr>
                <a:srgbClr val="90C225"/>
              </a:buClr>
              <a:buSzPct val="78000"/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350" spc="-5" dirty="0">
                <a:latin typeface="Trebuchet MS" panose="020B0603020202020204"/>
                <a:cs typeface="Trebuchet MS" panose="020B0603020202020204"/>
              </a:rPr>
              <a:t>G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oogle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C</a:t>
            </a:r>
            <a:r>
              <a:rPr sz="1350" spc="5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1350" spc="-5" dirty="0">
                <a:latin typeface="Trebuchet MS" panose="020B0603020202020204"/>
                <a:cs typeface="Trebuchet MS" panose="020B0603020202020204"/>
              </a:rPr>
              <a:t>l</a:t>
            </a:r>
            <a:r>
              <a:rPr sz="1350" spc="-10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b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" dirty="0">
                <a:latin typeface="Trebuchet MS" panose="020B0603020202020204"/>
                <a:cs typeface="Trebuchet MS" panose="020B0603020202020204"/>
              </a:rPr>
              <a:t>L</a:t>
            </a:r>
            <a:r>
              <a:rPr sz="1350" spc="-10" dirty="0">
                <a:latin typeface="Trebuchet MS" panose="020B0603020202020204"/>
                <a:cs typeface="Trebuchet MS" panose="020B0603020202020204"/>
              </a:rPr>
              <a:t>i</a:t>
            </a:r>
            <a:r>
              <a:rPr sz="1350" spc="-5" dirty="0">
                <a:latin typeface="Trebuchet MS" panose="020B0603020202020204"/>
                <a:cs typeface="Trebuchet MS" panose="020B0603020202020204"/>
              </a:rPr>
              <a:t>nk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s</a:t>
            </a:r>
            <a:r>
              <a:rPr sz="1350" spc="-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35" dirty="0">
                <a:latin typeface="Trebuchet MS" panose="020B0603020202020204"/>
                <a:cs typeface="Trebuchet MS" panose="020B0603020202020204"/>
              </a:rPr>
              <a:t>(</a:t>
            </a:r>
            <a:r>
              <a:rPr sz="1350" spc="-60" dirty="0">
                <a:latin typeface="Trebuchet MS" panose="020B0603020202020204"/>
                <a:cs typeface="Trebuchet MS" panose="020B0603020202020204"/>
              </a:rPr>
              <a:t>R</a:t>
            </a:r>
            <a:r>
              <a:rPr sz="1350" spc="-25" dirty="0">
                <a:latin typeface="Trebuchet MS" panose="020B0603020202020204"/>
                <a:cs typeface="Trebuchet MS" panose="020B0603020202020204"/>
              </a:rPr>
              <a:t>u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n</a:t>
            </a:r>
            <a:r>
              <a:rPr sz="1350" spc="-8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5" dirty="0">
                <a:latin typeface="Trebuchet MS" panose="020B0603020202020204"/>
                <a:cs typeface="Trebuchet MS" panose="020B0603020202020204"/>
              </a:rPr>
              <a:t>&amp;</a:t>
            </a:r>
            <a:r>
              <a:rPr sz="1350" spc="-15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35" dirty="0">
                <a:latin typeface="Trebuchet MS" panose="020B0603020202020204"/>
                <a:cs typeface="Trebuchet MS" panose="020B0603020202020204"/>
              </a:rPr>
              <a:t>V</a:t>
            </a:r>
            <a:r>
              <a:rPr sz="1350" spc="-5" dirty="0">
                <a:latin typeface="Trebuchet MS" panose="020B0603020202020204"/>
                <a:cs typeface="Trebuchet MS" panose="020B0603020202020204"/>
              </a:rPr>
              <a:t>ie</a:t>
            </a:r>
            <a:r>
              <a:rPr sz="1350" spc="5" dirty="0">
                <a:latin typeface="Trebuchet MS" panose="020B0603020202020204"/>
                <a:cs typeface="Trebuchet MS" panose="020B0603020202020204"/>
              </a:rPr>
              <a:t>w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" dirty="0">
                <a:latin typeface="Trebuchet MS" panose="020B0603020202020204"/>
                <a:cs typeface="Trebuchet MS" panose="020B0603020202020204"/>
              </a:rPr>
              <a:t>cod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1350" spc="-7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20" dirty="0">
                <a:latin typeface="Trebuchet MS" panose="020B0603020202020204"/>
                <a:cs typeface="Trebuchet MS" panose="020B0603020202020204"/>
              </a:rPr>
              <a:t>Di</a:t>
            </a:r>
            <a:r>
              <a:rPr sz="1350" spc="-10" dirty="0">
                <a:latin typeface="Trebuchet MS" panose="020B0603020202020204"/>
                <a:cs typeface="Trebuchet MS" panose="020B0603020202020204"/>
              </a:rPr>
              <a:t>rect</a:t>
            </a:r>
            <a:r>
              <a:rPr sz="1350" spc="-20" dirty="0">
                <a:latin typeface="Trebuchet MS" panose="020B0603020202020204"/>
                <a:cs typeface="Trebuchet MS" panose="020B0603020202020204"/>
              </a:rPr>
              <a:t>l</a:t>
            </a:r>
            <a:r>
              <a:rPr sz="1350" spc="-10" dirty="0">
                <a:latin typeface="Trebuchet MS" panose="020B0603020202020204"/>
                <a:cs typeface="Trebuchet MS" panose="020B0603020202020204"/>
              </a:rPr>
              <a:t>y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)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 marL="299085" indent="-287020">
              <a:lnSpc>
                <a:spcPct val="100000"/>
              </a:lnSpc>
              <a:spcBef>
                <a:spcPts val="795"/>
              </a:spcBef>
              <a:buClr>
                <a:srgbClr val="90C225"/>
              </a:buClr>
              <a:buSzPct val="78000"/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350" spc="6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1350" spc="55" dirty="0">
                <a:latin typeface="Trebuchet MS" panose="020B0603020202020204"/>
                <a:cs typeface="Trebuchet MS" panose="020B0603020202020204"/>
              </a:rPr>
              <a:t>D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1350" spc="-14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&amp;</a:t>
            </a:r>
            <a:r>
              <a:rPr sz="1350" spc="-1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5" dirty="0">
                <a:latin typeface="Trebuchet MS" panose="020B0603020202020204"/>
                <a:cs typeface="Trebuchet MS" panose="020B0603020202020204"/>
              </a:rPr>
              <a:t>G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raphic</a:t>
            </a:r>
            <a:r>
              <a:rPr sz="1350" spc="-5" dirty="0">
                <a:latin typeface="Trebuchet MS" panose="020B0603020202020204"/>
                <a:cs typeface="Trebuchet MS" panose="020B0603020202020204"/>
              </a:rPr>
              <a:t>a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l</a:t>
            </a:r>
            <a:r>
              <a:rPr sz="1350" spc="-1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25" dirty="0">
                <a:latin typeface="Trebuchet MS" panose="020B0603020202020204"/>
                <a:cs typeface="Trebuchet MS" panose="020B0603020202020204"/>
              </a:rPr>
              <a:t>An</a:t>
            </a:r>
            <a:r>
              <a:rPr sz="1350" spc="-30" dirty="0">
                <a:latin typeface="Trebuchet MS" panose="020B0603020202020204"/>
                <a:cs typeface="Trebuchet MS" panose="020B0603020202020204"/>
              </a:rPr>
              <a:t>al</a:t>
            </a:r>
            <a:r>
              <a:rPr sz="1350" spc="-25" dirty="0">
                <a:latin typeface="Trebuchet MS" panose="020B0603020202020204"/>
                <a:cs typeface="Trebuchet MS" panose="020B0603020202020204"/>
              </a:rPr>
              <a:t>ys</a:t>
            </a:r>
            <a:r>
              <a:rPr sz="1350" spc="-30" dirty="0">
                <a:latin typeface="Trebuchet MS" panose="020B0603020202020204"/>
                <a:cs typeface="Trebuchet MS" panose="020B0603020202020204"/>
              </a:rPr>
              <a:t>i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s</a:t>
            </a:r>
            <a:r>
              <a:rPr sz="1350" spc="-114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2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6"/>
              </a:rPr>
              <a:t>Co</a:t>
            </a:r>
            <a:r>
              <a:rPr sz="1350" u="sng" spc="-3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6"/>
              </a:rPr>
              <a:t>la</a:t>
            </a:r>
            <a:r>
              <a:rPr sz="1350" u="sng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6"/>
              </a:rPr>
              <a:t>b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 marL="299085" indent="-287020">
              <a:lnSpc>
                <a:spcPct val="100000"/>
              </a:lnSpc>
              <a:spcBef>
                <a:spcPts val="805"/>
              </a:spcBef>
              <a:buClr>
                <a:srgbClr val="90C225"/>
              </a:buClr>
              <a:buSzPct val="78000"/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350" spc="40" dirty="0">
                <a:latin typeface="Trebuchet MS" panose="020B0603020202020204"/>
                <a:cs typeface="Trebuchet MS" panose="020B0603020202020204"/>
              </a:rPr>
              <a:t>M</a:t>
            </a:r>
            <a:r>
              <a:rPr sz="1350" spc="50" dirty="0">
                <a:latin typeface="Trebuchet MS" panose="020B0603020202020204"/>
                <a:cs typeface="Trebuchet MS" panose="020B0603020202020204"/>
              </a:rPr>
              <a:t>o</a:t>
            </a:r>
            <a:r>
              <a:rPr sz="1350" spc="45" dirty="0">
                <a:latin typeface="Trebuchet MS" panose="020B0603020202020204"/>
                <a:cs typeface="Trebuchet MS" panose="020B0603020202020204"/>
              </a:rPr>
              <a:t>d</a:t>
            </a:r>
            <a:r>
              <a:rPr sz="1350" spc="5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l</a:t>
            </a:r>
            <a:r>
              <a:rPr sz="1350" spc="-85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140" dirty="0">
                <a:latin typeface="Trebuchet MS" panose="020B0603020202020204"/>
                <a:cs typeface="Trebuchet MS" panose="020B0603020202020204"/>
              </a:rPr>
              <a:t>T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ra</a:t>
            </a:r>
            <a:r>
              <a:rPr sz="1350" spc="-5" dirty="0">
                <a:latin typeface="Trebuchet MS" panose="020B0603020202020204"/>
                <a:cs typeface="Trebuchet MS" panose="020B0603020202020204"/>
              </a:rPr>
              <a:t>ini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ng</a:t>
            </a:r>
            <a:r>
              <a:rPr sz="1350" spc="-13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&amp;</a:t>
            </a:r>
            <a:r>
              <a:rPr sz="1350" spc="-204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E</a:t>
            </a:r>
            <a:r>
              <a:rPr sz="1350" spc="-5" dirty="0">
                <a:latin typeface="Trebuchet MS" panose="020B0603020202020204"/>
                <a:cs typeface="Trebuchet MS" panose="020B0603020202020204"/>
              </a:rPr>
              <a:t>va</a:t>
            </a:r>
            <a:r>
              <a:rPr sz="1350" spc="-10" dirty="0">
                <a:latin typeface="Trebuchet MS" panose="020B0603020202020204"/>
                <a:cs typeface="Trebuchet MS" panose="020B0603020202020204"/>
              </a:rPr>
              <a:t>l</a:t>
            </a:r>
            <a:r>
              <a:rPr sz="1350" spc="-5" dirty="0">
                <a:latin typeface="Trebuchet MS" panose="020B0603020202020204"/>
                <a:cs typeface="Trebuchet MS" panose="020B0603020202020204"/>
              </a:rPr>
              <a:t>uati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on</a:t>
            </a:r>
            <a:r>
              <a:rPr sz="1350" spc="-114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spc="-2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7"/>
              </a:rPr>
              <a:t>Co</a:t>
            </a:r>
            <a:r>
              <a:rPr sz="1350" u="sng" spc="-30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7"/>
              </a:rPr>
              <a:t>la</a:t>
            </a:r>
            <a:r>
              <a:rPr sz="1350" u="sng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7"/>
              </a:rPr>
              <a:t>b</a:t>
            </a:r>
            <a:endParaRPr sz="1350">
              <a:latin typeface="Trebuchet MS" panose="020B0603020202020204"/>
              <a:cs typeface="Trebuchet MS" panose="020B0603020202020204"/>
            </a:endParaRPr>
          </a:p>
          <a:p>
            <a:pPr marL="299085" indent="-287020">
              <a:lnSpc>
                <a:spcPct val="100000"/>
              </a:lnSpc>
              <a:spcBef>
                <a:spcPts val="805"/>
              </a:spcBef>
              <a:buClr>
                <a:srgbClr val="90C225"/>
              </a:buClr>
              <a:buSzPct val="78000"/>
              <a:buFont typeface="Wingdings" panose="05000000000000000000"/>
              <a:buChar char=""/>
              <a:tabLst>
                <a:tab pos="299085" algn="l"/>
                <a:tab pos="299720" algn="l"/>
              </a:tabLst>
            </a:pPr>
            <a:r>
              <a:rPr sz="1350" spc="-10" dirty="0">
                <a:latin typeface="Trebuchet MS" panose="020B0603020202020204"/>
                <a:cs typeface="Trebuchet MS" panose="020B0603020202020204"/>
              </a:rPr>
              <a:t>Readme</a:t>
            </a:r>
            <a:r>
              <a:rPr sz="1350" spc="-80" dirty="0">
                <a:solidFill>
                  <a:srgbClr val="99C93B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sz="1350" u="sng" dirty="0">
                <a:solidFill>
                  <a:srgbClr val="99C93B"/>
                </a:solidFill>
                <a:uFill>
                  <a:solidFill>
                    <a:srgbClr val="99C93B"/>
                  </a:solidFill>
                </a:uFill>
                <a:latin typeface="Trebuchet MS" panose="020B0603020202020204"/>
                <a:cs typeface="Trebuchet MS" panose="020B0603020202020204"/>
                <a:hlinkClick r:id="rId8"/>
              </a:rPr>
              <a:t>File</a:t>
            </a:r>
            <a:r>
              <a:rPr sz="1350" spc="-35" dirty="0">
                <a:solidFill>
                  <a:srgbClr val="99C93B"/>
                </a:solidFill>
                <a:latin typeface="Trebuchet MS" panose="020B0603020202020204"/>
                <a:cs typeface="Trebuchet MS" panose="020B0603020202020204"/>
                <a:hlinkClick r:id="rId8"/>
              </a:rPr>
              <a:t> </a:t>
            </a:r>
            <a:r>
              <a:rPr sz="1350" spc="-114" dirty="0">
                <a:latin typeface="Trebuchet MS" panose="020B0603020202020204"/>
                <a:cs typeface="Trebuchet MS" panose="020B0603020202020204"/>
              </a:rPr>
              <a:t>(To</a:t>
            </a:r>
            <a:r>
              <a:rPr sz="1350" spc="-13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get</a:t>
            </a:r>
            <a:r>
              <a:rPr sz="135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the</a:t>
            </a:r>
            <a:r>
              <a:rPr sz="135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project</a:t>
            </a:r>
            <a:r>
              <a:rPr sz="1350" spc="-8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structure</a:t>
            </a:r>
            <a:r>
              <a:rPr sz="1350" spc="-10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dirty="0">
                <a:latin typeface="Trebuchet MS" panose="020B0603020202020204"/>
                <a:cs typeface="Trebuchet MS" panose="020B0603020202020204"/>
              </a:rPr>
              <a:t>&amp;</a:t>
            </a:r>
            <a:r>
              <a:rPr sz="1350" spc="-1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20" dirty="0">
                <a:latin typeface="Trebuchet MS" panose="020B0603020202020204"/>
                <a:cs typeface="Trebuchet MS" panose="020B0603020202020204"/>
              </a:rPr>
              <a:t>all</a:t>
            </a:r>
            <a:r>
              <a:rPr sz="1350" spc="-90" dirty="0">
                <a:latin typeface="Trebuchet MS" panose="020B0603020202020204"/>
                <a:cs typeface="Trebuchet MS" panose="020B0603020202020204"/>
              </a:rPr>
              <a:t> </a:t>
            </a:r>
            <a:r>
              <a:rPr sz="1350" spc="-15" dirty="0">
                <a:latin typeface="Trebuchet MS" panose="020B0603020202020204"/>
                <a:cs typeface="Trebuchet MS" panose="020B0603020202020204"/>
              </a:rPr>
              <a:t>links)</a:t>
            </a:r>
            <a:endParaRPr sz="135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245" y="1062608"/>
            <a:ext cx="1653539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-45" dirty="0">
                <a:latin typeface="Verdana" panose="020B0604030504040204"/>
                <a:cs typeface="Verdana" panose="020B0604030504040204"/>
              </a:rPr>
              <a:t>Re</a:t>
            </a:r>
            <a:r>
              <a:rPr sz="1400" b="1" spc="-55" dirty="0">
                <a:latin typeface="Verdana" panose="020B0604030504040204"/>
                <a:cs typeface="Verdana" panose="020B0604030504040204"/>
              </a:rPr>
              <a:t>f</a:t>
            </a:r>
            <a:r>
              <a:rPr sz="1400" b="1" spc="-45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spc="-50" dirty="0">
                <a:latin typeface="Verdana" panose="020B0604030504040204"/>
                <a:cs typeface="Verdana" panose="020B0604030504040204"/>
              </a:rPr>
              <a:t>r</a:t>
            </a:r>
            <a:r>
              <a:rPr sz="1400" b="1" spc="-60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spc="-55" dirty="0">
                <a:latin typeface="Verdana" panose="020B0604030504040204"/>
                <a:cs typeface="Verdana" panose="020B0604030504040204"/>
              </a:rPr>
              <a:t>n</a:t>
            </a:r>
            <a:r>
              <a:rPr sz="1400" b="1" spc="-50" dirty="0">
                <a:latin typeface="Verdana" panose="020B0604030504040204"/>
                <a:cs typeface="Verdana" panose="020B0604030504040204"/>
              </a:rPr>
              <a:t>c</a:t>
            </a:r>
            <a:r>
              <a:rPr sz="1400" b="1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spc="-70" dirty="0">
                <a:latin typeface="Verdana" panose="020B0604030504040204"/>
                <a:cs typeface="Verdana" panose="020B0604030504040204"/>
              </a:rPr>
              <a:t>L</a:t>
            </a:r>
            <a:r>
              <a:rPr sz="1400" b="1" spc="-75" dirty="0">
                <a:latin typeface="Verdana" panose="020B0604030504040204"/>
                <a:cs typeface="Verdana" panose="020B0604030504040204"/>
              </a:rPr>
              <a:t>i</a:t>
            </a:r>
            <a:r>
              <a:rPr sz="1400" b="1" spc="-80" dirty="0">
                <a:latin typeface="Verdana" panose="020B0604030504040204"/>
                <a:cs typeface="Verdana" panose="020B0604030504040204"/>
              </a:rPr>
              <a:t>n</a:t>
            </a:r>
            <a:r>
              <a:rPr sz="1400" b="1" spc="-70" dirty="0">
                <a:latin typeface="Verdana" panose="020B0604030504040204"/>
                <a:cs typeface="Verdana" panose="020B0604030504040204"/>
              </a:rPr>
              <a:t>k</a:t>
            </a:r>
            <a:r>
              <a:rPr sz="1400" b="1" spc="-90" dirty="0">
                <a:latin typeface="Verdana" panose="020B0604030504040204"/>
                <a:cs typeface="Verdana" panose="020B0604030504040204"/>
              </a:rPr>
              <a:t>s</a:t>
            </a:r>
            <a:r>
              <a:rPr sz="1400" b="1" spc="-75" dirty="0">
                <a:latin typeface="Verdana" panose="020B0604030504040204"/>
                <a:cs typeface="Verdana" panose="020B0604030504040204"/>
              </a:rPr>
              <a:t>:</a:t>
            </a:r>
            <a:r>
              <a:rPr sz="1400" b="1" dirty="0">
                <a:latin typeface="Verdana" panose="020B0604030504040204"/>
                <a:cs typeface="Verdana" panose="020B0604030504040204"/>
              </a:rPr>
              <a:t>-</a:t>
            </a:r>
            <a:endParaRPr sz="1400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80734" y="1022917"/>
            <a:ext cx="1915795" cy="102552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R="713740" algn="ctr">
              <a:lnSpc>
                <a:spcPct val="100000"/>
              </a:lnSpc>
              <a:spcBef>
                <a:spcPts val="675"/>
              </a:spcBef>
            </a:pPr>
            <a:r>
              <a:rPr sz="1600" b="1" spc="-5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b="1" spc="-50" dirty="0">
                <a:latin typeface="Verdana" panose="020B0604030504040204"/>
                <a:cs typeface="Verdana" panose="020B0604030504040204"/>
              </a:rPr>
              <a:t>b</a:t>
            </a:r>
            <a:r>
              <a:rPr sz="1600" b="1" spc="-55" dirty="0">
                <a:latin typeface="Verdana" panose="020B0604030504040204"/>
                <a:cs typeface="Verdana" panose="020B0604030504040204"/>
              </a:rPr>
              <a:t>o</a:t>
            </a:r>
            <a:r>
              <a:rPr sz="1600" b="1" spc="-50" dirty="0">
                <a:latin typeface="Verdana" panose="020B0604030504040204"/>
                <a:cs typeface="Verdana" panose="020B0604030504040204"/>
              </a:rPr>
              <a:t>u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b="1" spc="-13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20" dirty="0">
                <a:latin typeface="Verdana" panose="020B0604030504040204"/>
                <a:cs typeface="Verdana" panose="020B0604030504040204"/>
              </a:rPr>
              <a:t>M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b="1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: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299085" indent="-287020">
              <a:lnSpc>
                <a:spcPct val="100000"/>
              </a:lnSpc>
              <a:spcBef>
                <a:spcPts val="57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Verdana" panose="020B0604030504040204"/>
                <a:cs typeface="Verdana" panose="020B0604030504040204"/>
              </a:rPr>
              <a:t>Name</a:t>
            </a:r>
            <a:r>
              <a:rPr sz="160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spc="25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Sumit</a:t>
            </a:r>
            <a:r>
              <a:rPr sz="1600" spc="20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S.</a:t>
            </a:r>
            <a:endParaRPr sz="1600">
              <a:latin typeface="Arial MT"/>
              <a:cs typeface="Arial MT"/>
            </a:endParaRPr>
          </a:p>
          <a:p>
            <a:pPr marR="651510" algn="ctr">
              <a:lnSpc>
                <a:spcPct val="100000"/>
              </a:lnSpc>
              <a:spcBef>
                <a:spcPts val="965"/>
              </a:spcBef>
            </a:pPr>
            <a:r>
              <a:rPr sz="1600" spc="-20" dirty="0">
                <a:latin typeface="Arial MT"/>
                <a:cs typeface="Arial MT"/>
              </a:rPr>
              <a:t>Chaure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80734" y="2122485"/>
            <a:ext cx="2169160" cy="218821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99085" indent="-287020">
              <a:lnSpc>
                <a:spcPct val="100000"/>
              </a:lnSpc>
              <a:spcBef>
                <a:spcPts val="6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5" dirty="0">
                <a:latin typeface="Verdana" panose="020B0604030504040204"/>
                <a:cs typeface="Verdana" panose="020B0604030504040204"/>
              </a:rPr>
              <a:t>Batch</a:t>
            </a:r>
            <a:r>
              <a:rPr sz="1600" spc="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spc="100" dirty="0">
                <a:latin typeface="Arial MT"/>
                <a:cs typeface="Arial MT"/>
              </a:rPr>
              <a:t> </a:t>
            </a:r>
            <a:r>
              <a:rPr sz="1600" spc="-30" dirty="0">
                <a:latin typeface="Arial MT"/>
                <a:cs typeface="Arial MT"/>
              </a:rPr>
              <a:t>10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58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latin typeface="Verdana" panose="020B0604030504040204"/>
                <a:cs typeface="Verdana" panose="020B0604030504040204"/>
              </a:rPr>
              <a:t>Course</a:t>
            </a:r>
            <a:r>
              <a:rPr sz="16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spc="5" dirty="0">
                <a:latin typeface="Arial MT"/>
                <a:cs typeface="Arial MT"/>
              </a:rPr>
              <a:t> </a:t>
            </a:r>
            <a:r>
              <a:rPr sz="1600" spc="-25" dirty="0">
                <a:latin typeface="Arial MT"/>
                <a:cs typeface="Arial MT"/>
              </a:rPr>
              <a:t>Data</a:t>
            </a:r>
            <a:endParaRPr sz="1600">
              <a:latin typeface="Arial MT"/>
              <a:cs typeface="Arial MT"/>
            </a:endParaRPr>
          </a:p>
          <a:p>
            <a:pPr marL="299085">
              <a:lnSpc>
                <a:spcPct val="100000"/>
              </a:lnSpc>
              <a:spcBef>
                <a:spcPts val="965"/>
              </a:spcBef>
            </a:pPr>
            <a:r>
              <a:rPr sz="1600" spc="-5" dirty="0">
                <a:latin typeface="Arial MT"/>
                <a:cs typeface="Arial MT"/>
              </a:rPr>
              <a:t>Science</a:t>
            </a:r>
            <a:r>
              <a:rPr sz="1600" spc="-90" dirty="0">
                <a:latin typeface="Arial MT"/>
                <a:cs typeface="Arial MT"/>
              </a:rPr>
              <a:t> </a:t>
            </a:r>
            <a:r>
              <a:rPr sz="1600" spc="-5" dirty="0">
                <a:latin typeface="Arial MT"/>
                <a:cs typeface="Arial MT"/>
              </a:rPr>
              <a:t>With</a:t>
            </a:r>
            <a:r>
              <a:rPr sz="1600" spc="-15" dirty="0">
                <a:latin typeface="Arial MT"/>
                <a:cs typeface="Arial MT"/>
              </a:rPr>
              <a:t> </a:t>
            </a:r>
            <a:r>
              <a:rPr sz="1600" spc="-20" dirty="0">
                <a:latin typeface="Arial MT"/>
                <a:cs typeface="Arial MT"/>
              </a:rPr>
              <a:t>Python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Verdana" panose="020B0604030504040204"/>
                <a:cs typeface="Verdana" panose="020B0604030504040204"/>
              </a:rPr>
              <a:t>GitHub</a:t>
            </a:r>
            <a:r>
              <a:rPr sz="1600" spc="-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Arial MT"/>
                <a:cs typeface="Arial MT"/>
              </a:rPr>
              <a:t>-</a:t>
            </a:r>
            <a:r>
              <a:rPr sz="1600" spc="100" dirty="0">
                <a:solidFill>
                  <a:srgbClr val="99C93B"/>
                </a:solidFill>
                <a:latin typeface="Arial MT"/>
                <a:cs typeface="Arial MT"/>
              </a:rPr>
              <a:t> </a:t>
            </a:r>
            <a:r>
              <a:rPr sz="1600" u="heavy" spc="-20" dirty="0">
                <a:solidFill>
                  <a:srgbClr val="99C93B"/>
                </a:solidFill>
                <a:uFill>
                  <a:solidFill>
                    <a:srgbClr val="DB4437"/>
                  </a:solidFill>
                </a:uFill>
                <a:latin typeface="Arial MT"/>
                <a:cs typeface="Arial MT"/>
                <a:hlinkClick r:id="rId9"/>
              </a:rPr>
              <a:t>Sumit-SC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99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5" dirty="0">
                <a:latin typeface="Verdana" panose="020B0604030504040204"/>
                <a:cs typeface="Verdana" panose="020B0604030504040204"/>
              </a:rPr>
              <a:t>Kaggle</a:t>
            </a:r>
            <a:r>
              <a:rPr sz="16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Arial MT"/>
                <a:cs typeface="Arial MT"/>
              </a:rPr>
              <a:t>–</a:t>
            </a:r>
            <a:r>
              <a:rPr sz="1600" spc="70" dirty="0">
                <a:solidFill>
                  <a:srgbClr val="99C93B"/>
                </a:solidFill>
                <a:latin typeface="Arial MT"/>
                <a:cs typeface="Arial MT"/>
              </a:rPr>
              <a:t> </a:t>
            </a:r>
            <a:r>
              <a:rPr sz="1600" u="heavy" spc="-20" dirty="0">
                <a:solidFill>
                  <a:srgbClr val="99C93B"/>
                </a:solidFill>
                <a:uFill>
                  <a:solidFill>
                    <a:srgbClr val="DB4437"/>
                  </a:solidFill>
                </a:uFill>
                <a:latin typeface="Arial MT"/>
                <a:cs typeface="Arial MT"/>
                <a:hlinkClick r:id="rId10"/>
              </a:rPr>
              <a:t>Sumit</a:t>
            </a:r>
            <a:endParaRPr sz="1600">
              <a:latin typeface="Arial MT"/>
              <a:cs typeface="Arial MT"/>
            </a:endParaRPr>
          </a:p>
          <a:p>
            <a:pPr marL="299085" indent="-287020">
              <a:lnSpc>
                <a:spcPct val="100000"/>
              </a:lnSpc>
              <a:spcBef>
                <a:spcPts val="1010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600" spc="-10" dirty="0">
                <a:latin typeface="Verdana" panose="020B0604030504040204"/>
                <a:cs typeface="Verdana" panose="020B0604030504040204"/>
              </a:rPr>
              <a:t>Email</a:t>
            </a:r>
            <a:r>
              <a:rPr sz="16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spc="-5" dirty="0">
                <a:latin typeface="Arial MT"/>
                <a:cs typeface="Arial MT"/>
              </a:rPr>
              <a:t>-</a:t>
            </a:r>
            <a:r>
              <a:rPr sz="1600" spc="40" dirty="0">
                <a:solidFill>
                  <a:srgbClr val="99C93B"/>
                </a:solidFill>
                <a:latin typeface="Arial MT"/>
                <a:cs typeface="Arial MT"/>
              </a:rPr>
              <a:t> </a:t>
            </a:r>
            <a:r>
              <a:rPr sz="1600" u="heavy" spc="-5" dirty="0">
                <a:solidFill>
                  <a:srgbClr val="99C93B"/>
                </a:solidFill>
                <a:uFill>
                  <a:solidFill>
                    <a:srgbClr val="DB4437"/>
                  </a:solidFill>
                </a:uFill>
                <a:latin typeface="Arial MT"/>
                <a:cs typeface="Arial MT"/>
                <a:hlinkClick r:id="rId11"/>
              </a:rPr>
              <a:t>@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39013" y="427735"/>
            <a:ext cx="112649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u="heavy" spc="-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3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i="1" u="heavy" spc="-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end</a:t>
            </a:r>
            <a:r>
              <a:rPr sz="2700" dirty="0">
                <a:solidFill>
                  <a:srgbClr val="90C225"/>
                </a:solidFill>
              </a:rPr>
              <a:t>a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9013" y="1155166"/>
            <a:ext cx="4161154" cy="2544445"/>
          </a:xfrm>
          <a:prstGeom prst="rect">
            <a:avLst/>
          </a:prstGeom>
        </p:spPr>
        <p:txBody>
          <a:bodyPr vert="horz" wrap="square" lIns="0" tIns="113665" rIns="0" bIns="0" rtlCol="0">
            <a:spAutoFit/>
          </a:bodyPr>
          <a:lstStyle/>
          <a:p>
            <a:pPr marL="329565" indent="-317500">
              <a:lnSpc>
                <a:spcPct val="100000"/>
              </a:lnSpc>
              <a:spcBef>
                <a:spcPts val="895"/>
              </a:spcBef>
              <a:buFont typeface="Times New Roman" panose="02020603050405020304"/>
              <a:buChar char="●"/>
              <a:tabLst>
                <a:tab pos="329565" algn="l"/>
                <a:tab pos="330200" algn="l"/>
              </a:tabLst>
            </a:pPr>
            <a:r>
              <a:rPr sz="1400" spc="-5" dirty="0">
                <a:latin typeface="Verdana" panose="020B0604030504040204"/>
                <a:cs typeface="Verdana" panose="020B0604030504040204"/>
              </a:rPr>
              <a:t>Data</a:t>
            </a:r>
            <a:r>
              <a:rPr sz="1400" spc="-14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Exploration</a:t>
            </a:r>
            <a:r>
              <a:rPr sz="14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(Using</a:t>
            </a:r>
            <a:r>
              <a:rPr sz="14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Excel</a:t>
            </a:r>
            <a:r>
              <a:rPr sz="1400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&amp;</a:t>
            </a:r>
            <a:r>
              <a:rPr sz="1400" spc="-19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5" dirty="0">
                <a:latin typeface="Verdana" panose="020B0604030504040204"/>
                <a:cs typeface="Verdana" panose="020B0604030504040204"/>
              </a:rPr>
              <a:t>Python)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329565" indent="-317500">
              <a:lnSpc>
                <a:spcPct val="100000"/>
              </a:lnSpc>
              <a:spcBef>
                <a:spcPts val="795"/>
              </a:spcBef>
              <a:buFont typeface="Times New Roman" panose="02020603050405020304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Verdana" panose="020B0604030504040204"/>
                <a:cs typeface="Verdana" panose="020B0604030504040204"/>
              </a:rPr>
              <a:t>D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at</a:t>
            </a:r>
            <a:r>
              <a:rPr sz="1400" dirty="0">
                <a:latin typeface="Verdana" panose="020B0604030504040204"/>
                <a:cs typeface="Verdana" panose="020B0604030504040204"/>
              </a:rPr>
              <a:t>a</a:t>
            </a:r>
            <a:r>
              <a:rPr sz="14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5" dirty="0">
                <a:latin typeface="Verdana" panose="020B0604030504040204"/>
                <a:cs typeface="Verdana" panose="020B0604030504040204"/>
              </a:rPr>
              <a:t>i</a:t>
            </a:r>
            <a:r>
              <a:rPr sz="1400" dirty="0">
                <a:latin typeface="Verdana" panose="020B0604030504040204"/>
                <a:cs typeface="Verdana" panose="020B0604030504040204"/>
              </a:rPr>
              <a:t>ns</a:t>
            </a:r>
            <a:r>
              <a:rPr sz="1400" spc="10" dirty="0">
                <a:latin typeface="Verdana" panose="020B0604030504040204"/>
                <a:cs typeface="Verdana" panose="020B0604030504040204"/>
              </a:rPr>
              <a:t>i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ght</a:t>
            </a:r>
            <a:r>
              <a:rPr sz="1400" dirty="0">
                <a:latin typeface="Verdana" panose="020B0604030504040204"/>
                <a:cs typeface="Verdana" panose="020B0604030504040204"/>
              </a:rPr>
              <a:t>s</a:t>
            </a:r>
            <a:r>
              <a:rPr sz="14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40" dirty="0">
                <a:latin typeface="Verdana" panose="020B0604030504040204"/>
                <a:cs typeface="Verdana" panose="020B0604030504040204"/>
              </a:rPr>
              <a:t>(E</a:t>
            </a:r>
            <a:r>
              <a:rPr sz="1400" spc="-55" dirty="0">
                <a:latin typeface="Verdana" panose="020B0604030504040204"/>
                <a:cs typeface="Verdana" panose="020B0604030504040204"/>
              </a:rPr>
              <a:t>x</a:t>
            </a:r>
            <a:r>
              <a:rPr sz="1400" spc="-40" dirty="0">
                <a:latin typeface="Verdana" panose="020B0604030504040204"/>
                <a:cs typeface="Verdana" panose="020B0604030504040204"/>
              </a:rPr>
              <a:t>c</a:t>
            </a:r>
            <a:r>
              <a:rPr sz="1400" spc="-35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dirty="0">
                <a:latin typeface="Verdana" panose="020B0604030504040204"/>
                <a:cs typeface="Verdana" panose="020B0604030504040204"/>
              </a:rPr>
              <a:t>l</a:t>
            </a:r>
            <a:r>
              <a:rPr sz="14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&amp;</a:t>
            </a:r>
            <a:r>
              <a:rPr sz="1400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P</a:t>
            </a:r>
            <a:r>
              <a:rPr sz="1400" spc="-20" dirty="0">
                <a:latin typeface="Verdana" panose="020B0604030504040204"/>
                <a:cs typeface="Verdana" panose="020B0604030504040204"/>
              </a:rPr>
              <a:t>y</a:t>
            </a:r>
            <a:r>
              <a:rPr sz="1400" spc="-15" dirty="0">
                <a:latin typeface="Verdana" panose="020B0604030504040204"/>
                <a:cs typeface="Verdana" panose="020B0604030504040204"/>
              </a:rPr>
              <a:t>thon</a:t>
            </a:r>
            <a:r>
              <a:rPr sz="1400" dirty="0">
                <a:latin typeface="Verdana" panose="020B0604030504040204"/>
                <a:cs typeface="Verdana" panose="020B0604030504040204"/>
              </a:rPr>
              <a:t>)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329565" indent="-317500">
              <a:lnSpc>
                <a:spcPct val="100000"/>
              </a:lnSpc>
              <a:spcBef>
                <a:spcPts val="800"/>
              </a:spcBef>
              <a:buFont typeface="Times New Roman" panose="02020603050405020304"/>
              <a:buChar char="●"/>
              <a:tabLst>
                <a:tab pos="329565" algn="l"/>
                <a:tab pos="330200" algn="l"/>
              </a:tabLst>
            </a:pPr>
            <a:r>
              <a:rPr sz="1400" spc="35" dirty="0">
                <a:latin typeface="Verdana" panose="020B0604030504040204"/>
                <a:cs typeface="Verdana" panose="020B0604030504040204"/>
              </a:rPr>
              <a:t>EDA</a:t>
            </a:r>
            <a:r>
              <a:rPr sz="1400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5" dirty="0">
                <a:latin typeface="Verdana" panose="020B0604030504040204"/>
                <a:cs typeface="Verdana" panose="020B0604030504040204"/>
              </a:rPr>
              <a:t>Graphs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329565" indent="-317500">
              <a:lnSpc>
                <a:spcPct val="100000"/>
              </a:lnSpc>
              <a:spcBef>
                <a:spcPts val="805"/>
              </a:spcBef>
              <a:buFont typeface="Times New Roman" panose="02020603050405020304"/>
              <a:buChar char="●"/>
              <a:tabLst>
                <a:tab pos="329565" algn="l"/>
                <a:tab pos="330200" algn="l"/>
              </a:tabLst>
            </a:pPr>
            <a:r>
              <a:rPr sz="1400" spc="-5" dirty="0">
                <a:latin typeface="Verdana" panose="020B0604030504040204"/>
                <a:cs typeface="Verdana" panose="020B0604030504040204"/>
              </a:rPr>
              <a:t>Graphical</a:t>
            </a:r>
            <a:r>
              <a:rPr sz="14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20" dirty="0">
                <a:latin typeface="Verdana" panose="020B0604030504040204"/>
                <a:cs typeface="Verdana" panose="020B0604030504040204"/>
              </a:rPr>
              <a:t>Analysis</a:t>
            </a:r>
            <a:r>
              <a:rPr sz="1400" spc="-4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and</a:t>
            </a:r>
            <a:r>
              <a:rPr sz="14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conclusion</a:t>
            </a:r>
            <a:r>
              <a:rPr sz="14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on</a:t>
            </a:r>
            <a:r>
              <a:rPr sz="14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25" dirty="0">
                <a:latin typeface="Verdana" panose="020B0604030504040204"/>
                <a:cs typeface="Verdana" panose="020B0604030504040204"/>
              </a:rPr>
              <a:t>Data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329565" indent="-317500">
              <a:lnSpc>
                <a:spcPct val="100000"/>
              </a:lnSpc>
              <a:spcBef>
                <a:spcPts val="795"/>
              </a:spcBef>
              <a:buFont typeface="Times New Roman" panose="02020603050405020304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Verdana" panose="020B0604030504040204"/>
                <a:cs typeface="Verdana" panose="020B0604030504040204"/>
              </a:rPr>
              <a:t>Data</a:t>
            </a:r>
            <a:r>
              <a:rPr sz="14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Cleaning</a:t>
            </a:r>
            <a:r>
              <a:rPr sz="1400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&amp;</a:t>
            </a:r>
            <a:r>
              <a:rPr sz="14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Pre-Processing</a:t>
            </a:r>
            <a:r>
              <a:rPr sz="1400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Steps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329565" indent="-317500">
              <a:lnSpc>
                <a:spcPct val="100000"/>
              </a:lnSpc>
              <a:spcBef>
                <a:spcPts val="805"/>
              </a:spcBef>
              <a:buFont typeface="Times New Roman" panose="02020603050405020304"/>
              <a:buChar char="●"/>
              <a:tabLst>
                <a:tab pos="329565" algn="l"/>
                <a:tab pos="330200" algn="l"/>
              </a:tabLst>
            </a:pPr>
            <a:r>
              <a:rPr sz="1400" spc="55" dirty="0">
                <a:latin typeface="Verdana" panose="020B0604030504040204"/>
                <a:cs typeface="Verdana" panose="020B0604030504040204"/>
              </a:rPr>
              <a:t>ML</a:t>
            </a:r>
            <a:r>
              <a:rPr sz="1400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Modeling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329565" indent="-317500">
              <a:lnSpc>
                <a:spcPct val="100000"/>
              </a:lnSpc>
              <a:spcBef>
                <a:spcPts val="805"/>
              </a:spcBef>
              <a:buFont typeface="Times New Roman" panose="02020603050405020304"/>
              <a:buChar char="●"/>
              <a:tabLst>
                <a:tab pos="329565" algn="l"/>
                <a:tab pos="330200" algn="l"/>
              </a:tabLst>
            </a:pPr>
            <a:r>
              <a:rPr sz="1400" spc="35" dirty="0">
                <a:latin typeface="Verdana" panose="020B0604030504040204"/>
                <a:cs typeface="Verdana" panose="020B0604030504040204"/>
              </a:rPr>
              <a:t>Model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70" dirty="0">
                <a:latin typeface="Verdana" panose="020B0604030504040204"/>
                <a:cs typeface="Verdana" panose="020B0604030504040204"/>
              </a:rPr>
              <a:t>Test</a:t>
            </a:r>
            <a:r>
              <a:rPr sz="1400" spc="-8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Evaulation</a:t>
            </a:r>
            <a:r>
              <a:rPr sz="1400" spc="-10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&amp;</a:t>
            </a:r>
            <a:r>
              <a:rPr sz="1400" spc="-15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Prediction</a:t>
            </a:r>
            <a:r>
              <a:rPr sz="1400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Analysis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329565" indent="-317500">
              <a:lnSpc>
                <a:spcPct val="100000"/>
              </a:lnSpc>
              <a:spcBef>
                <a:spcPts val="790"/>
              </a:spcBef>
              <a:buFont typeface="Times New Roman" panose="02020603050405020304"/>
              <a:buChar char="●"/>
              <a:tabLst>
                <a:tab pos="329565" algn="l"/>
                <a:tab pos="330200" algn="l"/>
              </a:tabLst>
            </a:pPr>
            <a:r>
              <a:rPr sz="1400" dirty="0">
                <a:latin typeface="Verdana" panose="020B0604030504040204"/>
                <a:cs typeface="Verdana" panose="020B0604030504040204"/>
              </a:rPr>
              <a:t>Deployment</a:t>
            </a:r>
            <a:r>
              <a:rPr sz="14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of</a:t>
            </a:r>
            <a:r>
              <a:rPr sz="1400" spc="-4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55" dirty="0">
                <a:latin typeface="Verdana" panose="020B0604030504040204"/>
                <a:cs typeface="Verdana" panose="020B0604030504040204"/>
              </a:rPr>
              <a:t>ML</a:t>
            </a:r>
            <a:r>
              <a:rPr sz="1400" spc="7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5" dirty="0">
                <a:latin typeface="Verdana" panose="020B0604030504040204"/>
                <a:cs typeface="Verdana" panose="020B0604030504040204"/>
              </a:rPr>
              <a:t>Models</a:t>
            </a:r>
            <a:r>
              <a:rPr sz="1400" spc="-7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using</a:t>
            </a:r>
            <a:r>
              <a:rPr sz="1400" spc="-5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Streamlit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4" name="object 4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6488429" y="1217675"/>
            <a:ext cx="1429003" cy="151485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2000" y="514350"/>
            <a:ext cx="1017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pc="-45" dirty="0" smtClean="0">
                <a:solidFill>
                  <a:srgbClr val="90C225"/>
                </a:solidFill>
              </a:rPr>
              <a:t>Endnotes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228600" y="1047750"/>
            <a:ext cx="55142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IN" b="1" spc="-45" dirty="0" smtClean="0">
                <a:latin typeface="Verdana" panose="020B0604030504040204"/>
                <a:cs typeface="Verdana" panose="020B0604030504040204"/>
              </a:rPr>
              <a:t>Re</a:t>
            </a:r>
            <a:r>
              <a:rPr lang="en-IN" b="1" spc="-55" dirty="0" smtClean="0">
                <a:latin typeface="Verdana" panose="020B0604030504040204"/>
                <a:cs typeface="Verdana" panose="020B0604030504040204"/>
              </a:rPr>
              <a:t>f</a:t>
            </a:r>
            <a:r>
              <a:rPr lang="en-IN" b="1" spc="-45" dirty="0" smtClean="0">
                <a:latin typeface="Verdana" panose="020B0604030504040204"/>
                <a:cs typeface="Verdana" panose="020B0604030504040204"/>
              </a:rPr>
              <a:t>e</a:t>
            </a:r>
            <a:r>
              <a:rPr lang="en-IN" b="1" spc="-50" dirty="0" smtClean="0">
                <a:latin typeface="Verdana" panose="020B0604030504040204"/>
                <a:cs typeface="Verdana" panose="020B0604030504040204"/>
              </a:rPr>
              <a:t>r</a:t>
            </a:r>
            <a:r>
              <a:rPr lang="en-IN" b="1" spc="-60" dirty="0" smtClean="0">
                <a:latin typeface="Verdana" panose="020B0604030504040204"/>
                <a:cs typeface="Verdana" panose="020B0604030504040204"/>
              </a:rPr>
              <a:t>e</a:t>
            </a:r>
            <a:r>
              <a:rPr lang="en-IN" b="1" spc="-55" dirty="0" smtClean="0">
                <a:latin typeface="Verdana" panose="020B0604030504040204"/>
                <a:cs typeface="Verdana" panose="020B0604030504040204"/>
              </a:rPr>
              <a:t>n</a:t>
            </a:r>
            <a:r>
              <a:rPr lang="en-IN" b="1" spc="-50" dirty="0" smtClean="0">
                <a:latin typeface="Verdana" panose="020B0604030504040204"/>
                <a:cs typeface="Verdana" panose="020B0604030504040204"/>
              </a:rPr>
              <a:t>c</a:t>
            </a:r>
            <a:r>
              <a:rPr lang="en-IN" b="1" dirty="0" smtClean="0">
                <a:latin typeface="Verdana" panose="020B0604030504040204"/>
                <a:cs typeface="Verdana" panose="020B0604030504040204"/>
              </a:rPr>
              <a:t>e</a:t>
            </a:r>
            <a:r>
              <a:rPr lang="en-IN" b="1" spc="-165" dirty="0" smtClean="0">
                <a:latin typeface="Verdana" panose="020B0604030504040204"/>
                <a:cs typeface="Verdana" panose="020B0604030504040204"/>
              </a:rPr>
              <a:t> </a:t>
            </a:r>
            <a:r>
              <a:rPr lang="en-IN" b="1" spc="-70" dirty="0" smtClean="0">
                <a:latin typeface="Verdana" panose="020B0604030504040204"/>
                <a:cs typeface="Verdana" panose="020B0604030504040204"/>
              </a:rPr>
              <a:t>L</a:t>
            </a:r>
            <a:r>
              <a:rPr lang="en-IN" b="1" spc="-75" dirty="0" smtClean="0">
                <a:latin typeface="Verdana" panose="020B0604030504040204"/>
                <a:cs typeface="Verdana" panose="020B0604030504040204"/>
              </a:rPr>
              <a:t>i</a:t>
            </a:r>
            <a:r>
              <a:rPr lang="en-IN" b="1" spc="-80" dirty="0" smtClean="0">
                <a:latin typeface="Verdana" panose="020B0604030504040204"/>
                <a:cs typeface="Verdana" panose="020B0604030504040204"/>
              </a:rPr>
              <a:t>n</a:t>
            </a:r>
            <a:r>
              <a:rPr lang="en-IN" b="1" spc="-70" dirty="0" smtClean="0">
                <a:latin typeface="Verdana" panose="020B0604030504040204"/>
                <a:cs typeface="Verdana" panose="020B0604030504040204"/>
              </a:rPr>
              <a:t>k</a:t>
            </a:r>
            <a:r>
              <a:rPr lang="en-IN" b="1" spc="-90" dirty="0" smtClean="0">
                <a:latin typeface="Verdana" panose="020B0604030504040204"/>
                <a:cs typeface="Verdana" panose="020B0604030504040204"/>
              </a:rPr>
              <a:t>s</a:t>
            </a:r>
            <a:r>
              <a:rPr lang="en-IN" b="1" spc="-75" dirty="0" smtClean="0">
                <a:latin typeface="Verdana" panose="020B0604030504040204"/>
                <a:cs typeface="Verdana" panose="020B0604030504040204"/>
              </a:rPr>
              <a:t>:</a:t>
            </a:r>
            <a:r>
              <a:rPr lang="en-IN" b="1" dirty="0" smtClean="0">
                <a:latin typeface="Verdana" panose="020B0604030504040204"/>
                <a:cs typeface="Verdana" panose="020B0604030504040204"/>
              </a:rPr>
              <a:t>-</a:t>
            </a:r>
            <a:endParaRPr lang="en-IN" dirty="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" y="1581150"/>
            <a:ext cx="7327900" cy="23780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dirty="0" err="1" smtClean="0"/>
              <a:t>Github</a:t>
            </a:r>
            <a:r>
              <a:rPr lang="en-US" dirty="0" smtClean="0"/>
              <a:t> :- https://github.com/managerprovide/Capstone-Project.git</a:t>
            </a:r>
            <a:endParaRPr lang="en-US" dirty="0" smtClean="0"/>
          </a:p>
          <a:p>
            <a:pPr algn="l"/>
            <a:r>
              <a:rPr lang="en-US" altLang="en-IN" dirty="0"/>
              <a:t>Google Drive :- </a:t>
            </a:r>
            <a:r>
              <a:rPr lang="en-US" altLang="en-US" sz="1200" dirty="0"/>
              <a:t>https://drive.google.com/drive/folders/1t-UnbQily9BQ6tF-2qTkpZ9kF9kYcJd5?usp=drive_link</a:t>
            </a:r>
            <a:endParaRPr lang="en-US" altLang="en-US" sz="1200" dirty="0"/>
          </a:p>
          <a:p>
            <a:pPr algn="l"/>
            <a:r>
              <a:rPr lang="en-US" altLang="en-US" dirty="0"/>
              <a:t>Streamlit App :- .Capstone-Project_streamlit_app.py</a:t>
            </a:r>
            <a:endParaRPr lang="en-US" altLang="en-US" dirty="0"/>
          </a:p>
          <a:p>
            <a:pPr algn="l"/>
            <a:endParaRPr lang="en-US" altLang="en-US" dirty="0"/>
          </a:p>
          <a:p>
            <a:pPr algn="l"/>
            <a:r>
              <a:rPr lang="en-US" altLang="en-US" sz="2400" b="1" dirty="0"/>
              <a:t>About me:</a:t>
            </a:r>
            <a:endParaRPr lang="en-US" altLang="en-US" sz="2400" b="1" dirty="0"/>
          </a:p>
          <a:p>
            <a:pPr algn="l"/>
            <a:r>
              <a:rPr lang="en-US" altLang="en-US" sz="2000" b="1" dirty="0"/>
              <a:t>Name: </a:t>
            </a:r>
            <a:r>
              <a:rPr lang="en-US" altLang="en-US" sz="2000" dirty="0"/>
              <a:t>Sakshi Pramod Kothavade </a:t>
            </a:r>
            <a:endParaRPr lang="en-US" altLang="en-US" sz="2000" b="1" dirty="0"/>
          </a:p>
          <a:p>
            <a:pPr algn="l"/>
            <a:r>
              <a:rPr lang="en-US" altLang="en-US" sz="2000" b="1" dirty="0"/>
              <a:t>Course :- </a:t>
            </a:r>
            <a:r>
              <a:rPr lang="en-US" altLang="en-US" sz="2000" dirty="0"/>
              <a:t>Data Science With Python </a:t>
            </a:r>
            <a:endParaRPr lang="en-US" altLang="en-US" sz="2000" b="1" dirty="0"/>
          </a:p>
          <a:p>
            <a:pPr algn="l"/>
            <a:r>
              <a:rPr lang="en-US" altLang="en-US" sz="2000" b="1" dirty="0"/>
              <a:t>Email :- </a:t>
            </a:r>
            <a:r>
              <a:rPr lang="en-US" altLang="en-US" sz="2000" dirty="0"/>
              <a:t>15.sakshi.k@gmail.com</a:t>
            </a:r>
            <a:endParaRPr lang="en-US" altLang="en-US" sz="2000" dirty="0"/>
          </a:p>
          <a:p>
            <a:pPr algn="l"/>
            <a:endParaRPr lang="en-US" altLang="en-US" sz="2400" b="1" dirty="0"/>
          </a:p>
          <a:p>
            <a:pPr algn="l"/>
            <a:endParaRPr lang="en-US" altLang="en-US" sz="1200" dirty="0"/>
          </a:p>
          <a:p>
            <a:pPr algn="l"/>
            <a:endParaRPr lang="en-US" alt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90245" y="358902"/>
            <a:ext cx="6743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1" spc="-30" dirty="0">
                <a:latin typeface="Verdana" panose="020B0604030504040204"/>
                <a:cs typeface="Verdana" panose="020B0604030504040204"/>
              </a:rPr>
              <a:t>END</a:t>
            </a:r>
            <a:endParaRPr sz="22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1943354" y="1106754"/>
            <a:ext cx="5257292" cy="29300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245" y="304546"/>
            <a:ext cx="4414520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Dat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18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Ex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or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spc="-2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10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(</a:t>
            </a:r>
            <a:r>
              <a:rPr sz="2700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i="1" u="heavy" spc="-114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in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i="1" u="heavy" spc="-229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Ex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c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el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)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pic>
        <p:nvPicPr>
          <p:cNvPr id="3" name="object 3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390550" y="1504950"/>
            <a:ext cx="3725697" cy="355759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14019" y="1045844"/>
            <a:ext cx="8306434" cy="11385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85" dirty="0">
                <a:latin typeface="Verdana" panose="020B0604030504040204"/>
                <a:cs typeface="Verdana" panose="020B0604030504040204"/>
              </a:rPr>
              <a:t>B</a:t>
            </a:r>
            <a:r>
              <a:rPr sz="1600" b="1" spc="-80" dirty="0">
                <a:latin typeface="Verdana" panose="020B0604030504040204"/>
                <a:cs typeface="Verdana" panose="020B0604030504040204"/>
              </a:rPr>
              <a:t>as</a:t>
            </a:r>
            <a:r>
              <a:rPr sz="1600" b="1" spc="-85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c</a:t>
            </a:r>
            <a:r>
              <a:rPr sz="1600" b="1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8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b="1" spc="-75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b="1" spc="-80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b="1" spc="-85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b="1" spc="-75" dirty="0">
                <a:latin typeface="Verdana" panose="020B0604030504040204"/>
                <a:cs typeface="Verdana" panose="020B0604030504040204"/>
              </a:rPr>
              <a:t>y</a:t>
            </a:r>
            <a:r>
              <a:rPr sz="1600" b="1" spc="-80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spc="-85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70" dirty="0">
                <a:latin typeface="Verdana" panose="020B0604030504040204"/>
                <a:cs typeface="Verdana" panose="020B0604030504040204"/>
              </a:rPr>
              <a:t>U</a:t>
            </a:r>
            <a:r>
              <a:rPr sz="1600" b="1" spc="-6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spc="-75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b="1" spc="-65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g</a:t>
            </a:r>
            <a:r>
              <a:rPr sz="1600" b="1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65" dirty="0">
                <a:latin typeface="Verdana" panose="020B0604030504040204"/>
                <a:cs typeface="Verdana" panose="020B0604030504040204"/>
              </a:rPr>
              <a:t>Ex</a:t>
            </a:r>
            <a:r>
              <a:rPr sz="1600" b="1" spc="-70" dirty="0">
                <a:latin typeface="Verdana" panose="020B0604030504040204"/>
                <a:cs typeface="Verdana" panose="020B0604030504040204"/>
              </a:rPr>
              <a:t>ce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b="1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3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spc="-30" dirty="0">
                <a:latin typeface="Verdana" panose="020B0604030504040204"/>
                <a:cs typeface="Verdana" panose="020B0604030504040204"/>
              </a:rPr>
              <a:t>h</a:t>
            </a:r>
            <a:r>
              <a:rPr sz="1600" b="1" spc="-35" dirty="0">
                <a:latin typeface="Verdana" panose="020B0604030504040204"/>
                <a:cs typeface="Verdana" panose="020B0604030504040204"/>
              </a:rPr>
              <a:t>ee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t</a:t>
            </a:r>
            <a:endParaRPr sz="1600">
              <a:latin typeface="Verdana" panose="020B0604030504040204"/>
              <a:cs typeface="Verdana" panose="020B0604030504040204"/>
            </a:endParaRPr>
          </a:p>
          <a:p>
            <a:pPr marL="4103370" marR="270510" indent="-287020">
              <a:lnSpc>
                <a:spcPct val="100000"/>
              </a:lnSpc>
              <a:spcBef>
                <a:spcPts val="1085"/>
              </a:spcBef>
              <a:buChar char="•"/>
              <a:tabLst>
                <a:tab pos="4103370" algn="l"/>
                <a:tab pos="4103370" algn="l"/>
              </a:tabLst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Dataset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contains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8</a:t>
            </a:r>
            <a:r>
              <a:rPr sz="12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5" dirty="0">
                <a:latin typeface="Arial" panose="020B0604020202020204"/>
                <a:cs typeface="Arial" panose="020B0604020202020204"/>
              </a:rPr>
              <a:t>rows</a:t>
            </a:r>
            <a:r>
              <a:rPr sz="12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&amp;</a:t>
            </a:r>
            <a:r>
              <a:rPr sz="12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4240</a:t>
            </a:r>
            <a:r>
              <a:rPr sz="12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 MT"/>
                <a:cs typeface="Arial MT"/>
              </a:rPr>
              <a:t>columns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showing</a:t>
            </a:r>
            <a:r>
              <a:rPr sz="1200" spc="-60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the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information</a:t>
            </a:r>
            <a:r>
              <a:rPr sz="1200" spc="-8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used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cars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dataset.</a:t>
            </a:r>
            <a:endParaRPr sz="1200">
              <a:latin typeface="Arial MT"/>
              <a:cs typeface="Arial MT"/>
            </a:endParaRPr>
          </a:p>
          <a:p>
            <a:pPr marL="4103370" indent="-287020">
              <a:lnSpc>
                <a:spcPct val="100000"/>
              </a:lnSpc>
              <a:buChar char="•"/>
              <a:tabLst>
                <a:tab pos="4103370" algn="l"/>
                <a:tab pos="4103370" algn="l"/>
              </a:tabLst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Basic</a:t>
            </a:r>
            <a:r>
              <a:rPr sz="1200" spc="-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analysis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shows </a:t>
            </a:r>
            <a:r>
              <a:rPr sz="1200" dirty="0">
                <a:latin typeface="Arial MT"/>
                <a:cs typeface="Arial MT"/>
              </a:rPr>
              <a:t>that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there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i="1" spc="-5" dirty="0">
                <a:latin typeface="Arial" panose="020B0604020202020204"/>
                <a:cs typeface="Arial" panose="020B0604020202020204"/>
              </a:rPr>
              <a:t>is</a:t>
            </a:r>
            <a:r>
              <a:rPr sz="1200" i="1" dirty="0">
                <a:latin typeface="Arial" panose="020B0604020202020204"/>
                <a:cs typeface="Arial" panose="020B0604020202020204"/>
              </a:rPr>
              <a:t> </a:t>
            </a:r>
            <a:r>
              <a:rPr sz="1200" i="1" spc="-5" dirty="0">
                <a:latin typeface="Arial" panose="020B0604020202020204"/>
                <a:cs typeface="Arial" panose="020B0604020202020204"/>
              </a:rPr>
              <a:t>no</a:t>
            </a:r>
            <a:r>
              <a:rPr sz="12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200" i="1" spc="-5" dirty="0">
                <a:latin typeface="Arial" panose="020B0604020202020204"/>
                <a:cs typeface="Arial" panose="020B0604020202020204"/>
              </a:rPr>
              <a:t>null</a:t>
            </a:r>
            <a:r>
              <a:rPr sz="1200" i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200" i="1" spc="-5" dirty="0">
                <a:latin typeface="Arial" panose="020B0604020202020204"/>
                <a:cs typeface="Arial" panose="020B0604020202020204"/>
              </a:rPr>
              <a:t>value</a:t>
            </a:r>
            <a:r>
              <a:rPr sz="12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200" spc="-15" dirty="0">
                <a:latin typeface="Arial MT"/>
                <a:cs typeface="Arial MT"/>
              </a:rPr>
              <a:t>present.</a:t>
            </a:r>
            <a:endParaRPr sz="1200">
              <a:latin typeface="Arial MT"/>
              <a:cs typeface="Arial MT"/>
            </a:endParaRPr>
          </a:p>
          <a:p>
            <a:pPr marL="4103370" indent="-287020">
              <a:lnSpc>
                <a:spcPct val="100000"/>
              </a:lnSpc>
              <a:buChar char="•"/>
              <a:tabLst>
                <a:tab pos="4103370" algn="l"/>
                <a:tab pos="4103370" algn="l"/>
              </a:tabLst>
            </a:pP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12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Analysis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further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shows</a:t>
            </a:r>
            <a:r>
              <a:rPr sz="1200" spc="-3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that</a:t>
            </a:r>
            <a:r>
              <a:rPr sz="1200" spc="-2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there</a:t>
            </a:r>
            <a:r>
              <a:rPr sz="1200" spc="-6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are </a:t>
            </a:r>
            <a:r>
              <a:rPr sz="1200" i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763</a:t>
            </a:r>
            <a:r>
              <a:rPr sz="1200" i="1" spc="-5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i="1" spc="-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duplicate</a:t>
            </a:r>
            <a:r>
              <a:rPr sz="1200" i="1" spc="-65" dirty="0">
                <a:solidFill>
                  <a:srgbClr val="FF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spc="-15" dirty="0">
                <a:latin typeface="Arial MT"/>
                <a:cs typeface="Arial MT"/>
              </a:rPr>
              <a:t>values.</a:t>
            </a:r>
            <a:endParaRPr sz="12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5800" y="2252471"/>
            <a:ext cx="4584192" cy="289102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1152397"/>
            <a:ext cx="7233920" cy="3991610"/>
            <a:chOff x="0" y="1152397"/>
            <a:chExt cx="7233920" cy="3991610"/>
          </a:xfrm>
        </p:grpSpPr>
        <p:pic>
          <p:nvPicPr>
            <p:cNvPr id="3" name="object 3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166099" y="1195005"/>
              <a:ext cx="4365531" cy="147153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400" y="2571244"/>
              <a:ext cx="4392930" cy="255955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13503" y="1152397"/>
              <a:ext cx="2820161" cy="157505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40842" y="184530"/>
            <a:ext cx="46589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Dat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18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Ex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l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or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t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spc="-20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10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(</a:t>
            </a:r>
            <a:r>
              <a:rPr sz="2700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i="1" u="heavy" spc="-114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in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i="1" u="heavy" spc="-22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Py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th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)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4291" y="866648"/>
            <a:ext cx="36429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8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spc="-7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b="1" spc="-8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p</a:t>
            </a:r>
            <a:r>
              <a:rPr sz="1600" b="1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35" dirty="0">
                <a:latin typeface="Verdana" panose="020B0604030504040204"/>
                <a:cs typeface="Verdana" panose="020B0604030504040204"/>
              </a:rPr>
              <a:t>1</a:t>
            </a:r>
            <a:r>
              <a:rPr sz="1600" b="1" spc="120" dirty="0">
                <a:latin typeface="Verdana" panose="020B0604030504040204"/>
                <a:cs typeface="Verdana" panose="020B0604030504040204"/>
              </a:rPr>
              <a:t>–</a:t>
            </a:r>
            <a:r>
              <a:rPr sz="1600" b="1" spc="-11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b="1" spc="-114" dirty="0">
                <a:latin typeface="Verdana" panose="020B0604030504040204"/>
                <a:cs typeface="Verdana" panose="020B0604030504040204"/>
              </a:rPr>
              <a:t>mp</a:t>
            </a:r>
            <a:r>
              <a:rPr sz="1600" b="1" spc="-120" dirty="0">
                <a:latin typeface="Verdana" panose="020B0604030504040204"/>
                <a:cs typeface="Verdana" panose="020B0604030504040204"/>
              </a:rPr>
              <a:t>o</a:t>
            </a:r>
            <a:r>
              <a:rPr sz="1600" b="1" spc="-114" dirty="0">
                <a:latin typeface="Verdana" panose="020B0604030504040204"/>
                <a:cs typeface="Verdana" panose="020B0604030504040204"/>
              </a:rPr>
              <a:t>r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b="1" spc="-17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90" dirty="0">
                <a:latin typeface="Verdana" panose="020B0604030504040204"/>
                <a:cs typeface="Verdana" panose="020B0604030504040204"/>
              </a:rPr>
              <a:t>L</a:t>
            </a:r>
            <a:r>
              <a:rPr sz="1600" b="1" spc="-95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b="1" spc="-90" dirty="0">
                <a:latin typeface="Verdana" panose="020B0604030504040204"/>
                <a:cs typeface="Verdana" panose="020B0604030504040204"/>
              </a:rPr>
              <a:t>brar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y</a:t>
            </a:r>
            <a:r>
              <a:rPr sz="1600" b="1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&amp;</a:t>
            </a:r>
            <a:r>
              <a:rPr sz="1600" b="1" spc="-29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80" dirty="0">
                <a:latin typeface="Verdana" panose="020B0604030504040204"/>
                <a:cs typeface="Verdana" panose="020B0604030504040204"/>
              </a:rPr>
              <a:t>Re</a:t>
            </a:r>
            <a:r>
              <a:rPr sz="1600" b="1" spc="-7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d</a:t>
            </a:r>
            <a:r>
              <a:rPr sz="1600" b="1" spc="-12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25" dirty="0">
                <a:latin typeface="Verdana" panose="020B0604030504040204"/>
                <a:cs typeface="Verdana" panose="020B0604030504040204"/>
              </a:rPr>
              <a:t>F</a:t>
            </a:r>
            <a:r>
              <a:rPr sz="1600" b="1" spc="-35" dirty="0">
                <a:latin typeface="Verdana" panose="020B0604030504040204"/>
                <a:cs typeface="Verdana" panose="020B0604030504040204"/>
              </a:rPr>
              <a:t>il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e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3345" rIns="0" bIns="0" rtlCol="0">
            <a:spAutoFit/>
          </a:bodyPr>
          <a:lstStyle/>
          <a:p>
            <a:pPr marL="4676775">
              <a:lnSpc>
                <a:spcPct val="100000"/>
              </a:lnSpc>
              <a:spcBef>
                <a:spcPts val="735"/>
              </a:spcBef>
            </a:pPr>
            <a:r>
              <a:rPr spc="-75" dirty="0"/>
              <a:t>S</a:t>
            </a:r>
            <a:r>
              <a:rPr spc="-65" dirty="0"/>
              <a:t>t</a:t>
            </a:r>
            <a:r>
              <a:rPr spc="-70" dirty="0"/>
              <a:t>e</a:t>
            </a:r>
            <a:r>
              <a:rPr spc="-5" dirty="0"/>
              <a:t>p</a:t>
            </a:r>
            <a:r>
              <a:rPr spc="-130" dirty="0"/>
              <a:t> </a:t>
            </a:r>
            <a:r>
              <a:rPr spc="-5" dirty="0"/>
              <a:t>2</a:t>
            </a:r>
            <a:r>
              <a:rPr spc="-275" dirty="0"/>
              <a:t> </a:t>
            </a:r>
            <a:r>
              <a:rPr spc="-5" dirty="0"/>
              <a:t>–</a:t>
            </a:r>
            <a:r>
              <a:rPr spc="-409" dirty="0"/>
              <a:t> </a:t>
            </a:r>
            <a:r>
              <a:rPr spc="-85" dirty="0"/>
              <a:t>B</a:t>
            </a:r>
            <a:r>
              <a:rPr spc="-80" dirty="0"/>
              <a:t>as</a:t>
            </a:r>
            <a:r>
              <a:rPr spc="-85" dirty="0"/>
              <a:t>i</a:t>
            </a:r>
            <a:r>
              <a:rPr spc="-5" dirty="0"/>
              <a:t>c</a:t>
            </a:r>
            <a:r>
              <a:rPr spc="-110" dirty="0"/>
              <a:t> </a:t>
            </a:r>
            <a:r>
              <a:rPr spc="-75" dirty="0"/>
              <a:t>D</a:t>
            </a:r>
            <a:r>
              <a:rPr spc="-65" dirty="0"/>
              <a:t>at</a:t>
            </a:r>
            <a:r>
              <a:rPr spc="-5" dirty="0"/>
              <a:t>a</a:t>
            </a:r>
            <a:r>
              <a:rPr spc="-125" dirty="0"/>
              <a:t> </a:t>
            </a:r>
            <a:r>
              <a:rPr spc="-15" dirty="0"/>
              <a:t>L</a:t>
            </a:r>
            <a:r>
              <a:rPr spc="-25" dirty="0"/>
              <a:t>oo</a:t>
            </a:r>
            <a:r>
              <a:rPr spc="-20" dirty="0"/>
              <a:t>k</a:t>
            </a:r>
            <a:r>
              <a:rPr spc="-15" dirty="0"/>
              <a:t>u</a:t>
            </a:r>
            <a:r>
              <a:rPr spc="-5" dirty="0"/>
              <a:t>p</a:t>
            </a:r>
            <a:endParaRPr spc="-5" dirty="0"/>
          </a:p>
          <a:p>
            <a:pPr marL="7339330" marR="5080">
              <a:lnSpc>
                <a:spcPct val="100000"/>
              </a:lnSpc>
              <a:spcBef>
                <a:spcPts val="575"/>
              </a:spcBef>
            </a:pPr>
            <a:r>
              <a:rPr sz="1400" b="0" i="1" dirty="0">
                <a:latin typeface="Arial" panose="020B0604020202020204"/>
                <a:cs typeface="Arial" panose="020B0604020202020204"/>
              </a:rPr>
              <a:t>df </a:t>
            </a:r>
            <a:r>
              <a:rPr sz="1400" b="0" dirty="0">
                <a:latin typeface="Arial MT"/>
                <a:cs typeface="Arial MT"/>
              </a:rPr>
              <a:t>– loads </a:t>
            </a:r>
            <a:r>
              <a:rPr sz="1400" b="0" spc="-15" dirty="0">
                <a:latin typeface="Arial MT"/>
                <a:cs typeface="Arial MT"/>
              </a:rPr>
              <a:t>the 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data frame </a:t>
            </a:r>
            <a:r>
              <a:rPr sz="1400" b="0" spc="-25" dirty="0">
                <a:latin typeface="Arial MT"/>
                <a:cs typeface="Arial MT"/>
              </a:rPr>
              <a:t>we </a:t>
            </a:r>
            <a:r>
              <a:rPr sz="1400" b="0" spc="-2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gave </a:t>
            </a:r>
            <a:r>
              <a:rPr sz="1400" b="0" spc="-15" dirty="0">
                <a:latin typeface="Arial MT"/>
                <a:cs typeface="Arial MT"/>
              </a:rPr>
              <a:t>while 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loading the </a:t>
            </a:r>
            <a:r>
              <a:rPr sz="1400" b="0" spc="-15" dirty="0">
                <a:latin typeface="Arial MT"/>
                <a:cs typeface="Arial MT"/>
              </a:rPr>
              <a:t>csv </a:t>
            </a:r>
            <a:r>
              <a:rPr sz="1400" b="0" spc="-10" dirty="0">
                <a:latin typeface="Arial MT"/>
                <a:cs typeface="Arial MT"/>
              </a:rPr>
              <a:t> </a:t>
            </a:r>
            <a:r>
              <a:rPr sz="1400" b="0" dirty="0">
                <a:latin typeface="Arial MT"/>
                <a:cs typeface="Arial MT"/>
              </a:rPr>
              <a:t>&amp;</a:t>
            </a:r>
            <a:r>
              <a:rPr sz="1400" b="0" spc="-60" dirty="0">
                <a:latin typeface="Arial MT"/>
                <a:cs typeface="Arial MT"/>
              </a:rPr>
              <a:t> </a:t>
            </a:r>
            <a:r>
              <a:rPr sz="1400" b="0" spc="-5" dirty="0">
                <a:latin typeface="Arial MT"/>
                <a:cs typeface="Arial MT"/>
              </a:rPr>
              <a:t>displays</a:t>
            </a:r>
            <a:r>
              <a:rPr sz="1400" b="0" spc="-55" dirty="0">
                <a:latin typeface="Arial MT"/>
                <a:cs typeface="Arial MT"/>
              </a:rPr>
              <a:t> </a:t>
            </a:r>
            <a:r>
              <a:rPr sz="1400" b="0" spc="-10" dirty="0">
                <a:latin typeface="Arial MT"/>
                <a:cs typeface="Arial MT"/>
              </a:rPr>
              <a:t>data.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545329" y="2571244"/>
            <a:ext cx="2836926" cy="2559557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613395" y="2645791"/>
            <a:ext cx="1261110" cy="22205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5" dirty="0">
                <a:latin typeface="Arial" panose="020B0604020202020204"/>
                <a:cs typeface="Arial" panose="020B0604020202020204"/>
              </a:rPr>
              <a:t>df.shape</a:t>
            </a:r>
            <a:r>
              <a:rPr sz="1200" i="1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1200" i="1" dirty="0">
                <a:latin typeface="Arial" panose="020B0604020202020204"/>
                <a:cs typeface="Arial" panose="020B0604020202020204"/>
              </a:rPr>
              <a:t>&amp;</a:t>
            </a:r>
            <a:r>
              <a:rPr sz="1200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200" i="1" spc="-20" dirty="0">
                <a:latin typeface="Arial" panose="020B0604020202020204"/>
                <a:cs typeface="Arial" panose="020B0604020202020204"/>
              </a:rPr>
              <a:t>df.size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</a:pPr>
            <a:r>
              <a:rPr sz="1200" dirty="0">
                <a:latin typeface="Arial MT"/>
                <a:cs typeface="Arial MT"/>
              </a:rPr>
              <a:t>–</a:t>
            </a:r>
            <a:r>
              <a:rPr sz="1200" spc="-5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gives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the</a:t>
            </a:r>
            <a:r>
              <a:rPr sz="1200" spc="-5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rows </a:t>
            </a:r>
            <a:r>
              <a:rPr sz="1200" dirty="0">
                <a:latin typeface="Arial MT"/>
                <a:cs typeface="Arial MT"/>
              </a:rPr>
              <a:t>&amp;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column </a:t>
            </a:r>
            <a:r>
              <a:rPr sz="1200" spc="-20" dirty="0">
                <a:latin typeface="Arial MT"/>
                <a:cs typeface="Arial MT"/>
              </a:rPr>
              <a:t>info 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i="1" spc="-5" dirty="0">
                <a:latin typeface="Arial" panose="020B0604020202020204"/>
                <a:cs typeface="Arial" panose="020B0604020202020204"/>
              </a:rPr>
              <a:t>df.head </a:t>
            </a:r>
            <a:r>
              <a:rPr sz="1200" i="1" dirty="0">
                <a:latin typeface="Arial" panose="020B0604020202020204"/>
                <a:cs typeface="Arial" panose="020B0604020202020204"/>
              </a:rPr>
              <a:t>&amp; df.tail </a:t>
            </a:r>
            <a:r>
              <a:rPr sz="1200" dirty="0">
                <a:latin typeface="Arial MT"/>
                <a:cs typeface="Arial MT"/>
              </a:rPr>
              <a:t>– </a:t>
            </a:r>
            <a:r>
              <a:rPr sz="1200" spc="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displays 5 </a:t>
            </a:r>
            <a:r>
              <a:rPr sz="1200" spc="-15" dirty="0">
                <a:latin typeface="Arial MT"/>
                <a:cs typeface="Arial MT"/>
              </a:rPr>
              <a:t>values </a:t>
            </a:r>
            <a:r>
              <a:rPr sz="1200" spc="-1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from top &amp; </a:t>
            </a:r>
            <a:r>
              <a:rPr sz="1200" spc="-10" dirty="0">
                <a:latin typeface="Arial MT"/>
                <a:cs typeface="Arial MT"/>
              </a:rPr>
              <a:t>bottom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dirty="0">
                <a:latin typeface="Arial MT"/>
                <a:cs typeface="Arial MT"/>
              </a:rPr>
              <a:t>of</a:t>
            </a:r>
            <a:r>
              <a:rPr sz="1200" spc="-3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dataset</a:t>
            </a:r>
            <a:endParaRPr sz="1200">
              <a:latin typeface="Arial MT"/>
              <a:cs typeface="Arial MT"/>
            </a:endParaRPr>
          </a:p>
          <a:p>
            <a:pPr marL="12700" marR="58420">
              <a:lnSpc>
                <a:spcPct val="100000"/>
              </a:lnSpc>
            </a:pPr>
            <a:r>
              <a:rPr sz="1200" i="1" dirty="0">
                <a:latin typeface="Arial" panose="020B0604020202020204"/>
                <a:cs typeface="Arial" panose="020B0604020202020204"/>
              </a:rPr>
              <a:t>df.info</a:t>
            </a:r>
            <a:r>
              <a:rPr sz="1200" i="1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1200" dirty="0">
                <a:latin typeface="Arial MT"/>
                <a:cs typeface="Arial MT"/>
              </a:rPr>
              <a:t>–</a:t>
            </a:r>
            <a:r>
              <a:rPr sz="1200" spc="-40" dirty="0">
                <a:latin typeface="Arial MT"/>
                <a:cs typeface="Arial MT"/>
              </a:rPr>
              <a:t> </a:t>
            </a:r>
            <a:r>
              <a:rPr sz="1200" spc="-10" dirty="0">
                <a:latin typeface="Arial MT"/>
                <a:cs typeface="Arial MT"/>
              </a:rPr>
              <a:t>gives</a:t>
            </a:r>
            <a:r>
              <a:rPr sz="1200" spc="-5" dirty="0">
                <a:latin typeface="Arial MT"/>
                <a:cs typeface="Arial MT"/>
              </a:rPr>
              <a:t> </a:t>
            </a:r>
            <a:r>
              <a:rPr sz="1200" spc="-20" dirty="0">
                <a:latin typeface="Arial MT"/>
                <a:cs typeface="Arial MT"/>
              </a:rPr>
              <a:t>the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in</a:t>
            </a:r>
            <a:r>
              <a:rPr sz="1200" spc="15" dirty="0">
                <a:latin typeface="Arial MT"/>
                <a:cs typeface="Arial MT"/>
              </a:rPr>
              <a:t>f</a:t>
            </a:r>
            <a:r>
              <a:rPr sz="1200" spc="-5" dirty="0">
                <a:latin typeface="Arial MT"/>
                <a:cs typeface="Arial MT"/>
              </a:rPr>
              <a:t>o</a:t>
            </a:r>
            <a:r>
              <a:rPr sz="1200" dirty="0">
                <a:latin typeface="Arial MT"/>
                <a:cs typeface="Arial MT"/>
              </a:rPr>
              <a:t>rm</a:t>
            </a:r>
            <a:r>
              <a:rPr sz="1200" spc="-15" dirty="0">
                <a:latin typeface="Arial MT"/>
                <a:cs typeface="Arial MT"/>
              </a:rPr>
              <a:t>a</a:t>
            </a:r>
            <a:r>
              <a:rPr sz="1200" dirty="0">
                <a:latin typeface="Arial MT"/>
                <a:cs typeface="Arial MT"/>
              </a:rPr>
              <a:t>ti</a:t>
            </a:r>
            <a:r>
              <a:rPr sz="1200" spc="-15" dirty="0">
                <a:latin typeface="Arial MT"/>
                <a:cs typeface="Arial MT"/>
              </a:rPr>
              <a:t>o</a:t>
            </a:r>
            <a:r>
              <a:rPr sz="1200" spc="-5" dirty="0">
                <a:latin typeface="Arial MT"/>
                <a:cs typeface="Arial MT"/>
              </a:rPr>
              <a:t>n</a:t>
            </a:r>
            <a:r>
              <a:rPr sz="1200" spc="-85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abou</a:t>
            </a:r>
            <a:r>
              <a:rPr sz="1200" dirty="0">
                <a:latin typeface="Arial MT"/>
                <a:cs typeface="Arial MT"/>
              </a:rPr>
              <a:t>t  the column </a:t>
            </a:r>
            <a:r>
              <a:rPr sz="1200" spc="-20" dirty="0">
                <a:latin typeface="Arial MT"/>
                <a:cs typeface="Arial MT"/>
              </a:rPr>
              <a:t>its </a:t>
            </a:r>
            <a:r>
              <a:rPr sz="1200" spc="-15" dirty="0">
                <a:latin typeface="Arial MT"/>
                <a:cs typeface="Arial MT"/>
              </a:rPr>
              <a:t> </a:t>
            </a:r>
            <a:r>
              <a:rPr sz="1200" spc="-5" dirty="0">
                <a:latin typeface="Arial MT"/>
                <a:cs typeface="Arial MT"/>
              </a:rPr>
              <a:t>datatype and </a:t>
            </a:r>
            <a:r>
              <a:rPr sz="1200" spc="-20" dirty="0">
                <a:latin typeface="Arial MT"/>
                <a:cs typeface="Arial MT"/>
              </a:rPr>
              <a:t>null </a:t>
            </a:r>
            <a:r>
              <a:rPr sz="1200" spc="-320" dirty="0">
                <a:latin typeface="Arial MT"/>
                <a:cs typeface="Arial MT"/>
              </a:rPr>
              <a:t> </a:t>
            </a:r>
            <a:r>
              <a:rPr sz="1200" spc="-15" dirty="0">
                <a:latin typeface="Arial MT"/>
                <a:cs typeface="Arial MT"/>
              </a:rPr>
              <a:t>values.</a:t>
            </a:r>
            <a:endParaRPr sz="1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0245" y="304546"/>
            <a:ext cx="403669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Dat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18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10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spc="-114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ig</a:t>
            </a:r>
            <a:r>
              <a:rPr sz="2700" i="1" u="heavy" spc="-114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ht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2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10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(U</a:t>
            </a:r>
            <a:r>
              <a:rPr sz="2700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10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in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i="1" u="heavy" spc="-24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Py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th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)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0245" y="974852"/>
            <a:ext cx="22504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8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spc="-7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b="1" spc="-8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p</a:t>
            </a:r>
            <a:r>
              <a:rPr sz="1600" b="1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3</a:t>
            </a:r>
            <a:r>
              <a:rPr sz="1600" b="1" spc="-27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120" dirty="0">
                <a:latin typeface="Verdana" panose="020B0604030504040204"/>
                <a:cs typeface="Verdana" panose="020B0604030504040204"/>
              </a:rPr>
              <a:t>–</a:t>
            </a:r>
            <a:r>
              <a:rPr sz="1600" b="1" spc="-75" dirty="0">
                <a:latin typeface="Verdana" panose="020B0604030504040204"/>
                <a:cs typeface="Verdana" panose="020B0604030504040204"/>
              </a:rPr>
              <a:t>D</a:t>
            </a:r>
            <a:r>
              <a:rPr sz="1600" b="1" spc="-65" dirty="0">
                <a:latin typeface="Verdana" panose="020B0604030504040204"/>
                <a:cs typeface="Verdana" panose="020B0604030504040204"/>
              </a:rPr>
              <a:t>at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b="1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35" dirty="0">
                <a:latin typeface="Verdana" panose="020B0604030504040204"/>
                <a:cs typeface="Verdana" panose="020B0604030504040204"/>
              </a:rPr>
              <a:t>C</a:t>
            </a:r>
            <a:r>
              <a:rPr sz="1600" b="1" spc="-30" dirty="0">
                <a:latin typeface="Verdana" panose="020B0604030504040204"/>
                <a:cs typeface="Verdana" panose="020B0604030504040204"/>
              </a:rPr>
              <a:t>h</a:t>
            </a:r>
            <a:r>
              <a:rPr sz="1600" b="1" spc="-35" dirty="0">
                <a:latin typeface="Verdana" panose="020B0604030504040204"/>
                <a:cs typeface="Verdana" panose="020B0604030504040204"/>
              </a:rPr>
              <a:t>eck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s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76902" y="974852"/>
            <a:ext cx="310451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7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spc="-6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b="1" spc="-70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p</a:t>
            </a:r>
            <a:r>
              <a:rPr sz="1600" b="1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4</a:t>
            </a:r>
            <a:r>
              <a:rPr sz="1600" b="1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120" dirty="0">
                <a:latin typeface="Verdana" panose="020B0604030504040204"/>
                <a:cs typeface="Verdana" panose="020B0604030504040204"/>
              </a:rPr>
              <a:t>–</a:t>
            </a:r>
            <a:r>
              <a:rPr sz="1600" b="1" spc="-75" dirty="0">
                <a:latin typeface="Verdana" panose="020B0604030504040204"/>
                <a:cs typeface="Verdana" panose="020B0604030504040204"/>
              </a:rPr>
              <a:t>D</a:t>
            </a:r>
            <a:r>
              <a:rPr sz="1600" b="1" spc="-65" dirty="0">
                <a:latin typeface="Verdana" panose="020B0604030504040204"/>
                <a:cs typeface="Verdana" panose="020B0604030504040204"/>
              </a:rPr>
              <a:t>at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b="1" spc="-12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110" dirty="0">
                <a:latin typeface="Verdana" panose="020B0604030504040204"/>
                <a:cs typeface="Verdana" panose="020B0604030504040204"/>
              </a:rPr>
              <a:t>P</a:t>
            </a:r>
            <a:r>
              <a:rPr sz="1600" b="1" spc="-105" dirty="0">
                <a:latin typeface="Verdana" panose="020B0604030504040204"/>
                <a:cs typeface="Verdana" panose="020B0604030504040204"/>
              </a:rPr>
              <a:t>re</a:t>
            </a:r>
            <a:r>
              <a:rPr sz="1600" b="1" spc="-100" dirty="0">
                <a:latin typeface="Verdana" panose="020B0604030504040204"/>
                <a:cs typeface="Verdana" panose="020B0604030504040204"/>
              </a:rPr>
              <a:t>-</a:t>
            </a:r>
            <a:r>
              <a:rPr sz="1600" b="1" spc="-60" dirty="0">
                <a:latin typeface="Verdana" panose="020B0604030504040204"/>
                <a:cs typeface="Verdana" panose="020B0604030504040204"/>
              </a:rPr>
              <a:t>P</a:t>
            </a:r>
            <a:r>
              <a:rPr sz="1600" b="1" spc="-55" dirty="0">
                <a:latin typeface="Verdana" panose="020B0604030504040204"/>
                <a:cs typeface="Verdana" panose="020B0604030504040204"/>
              </a:rPr>
              <a:t>r</a:t>
            </a:r>
            <a:r>
              <a:rPr sz="1600" b="1" spc="-60" dirty="0">
                <a:latin typeface="Verdana" panose="020B0604030504040204"/>
                <a:cs typeface="Verdana" panose="020B0604030504040204"/>
              </a:rPr>
              <a:t>oce</a:t>
            </a:r>
            <a:r>
              <a:rPr sz="1600" b="1" spc="-5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spc="-4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spc="-6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b="1" spc="-40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g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23150" y="1293952"/>
            <a:ext cx="1451610" cy="3716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99085" marR="144780" indent="-287020">
              <a:lnSpc>
                <a:spcPct val="100000"/>
              </a:lnSpc>
              <a:spcBef>
                <a:spcPts val="105"/>
              </a:spcBef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i="1" spc="-10" dirty="0">
                <a:latin typeface="Arial" panose="020B0604020202020204"/>
                <a:cs typeface="Arial" panose="020B0604020202020204"/>
              </a:rPr>
              <a:t>S</a:t>
            </a:r>
            <a:r>
              <a:rPr sz="1100" b="1" i="1" dirty="0">
                <a:latin typeface="Arial" panose="020B0604020202020204"/>
                <a:cs typeface="Arial" panose="020B0604020202020204"/>
              </a:rPr>
              <a:t>tep</a:t>
            </a:r>
            <a:r>
              <a:rPr sz="1100" b="1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b="1" i="1" dirty="0">
                <a:latin typeface="Arial" panose="020B0604020202020204"/>
                <a:cs typeface="Arial" panose="020B0604020202020204"/>
              </a:rPr>
              <a:t>3</a:t>
            </a:r>
            <a:r>
              <a:rPr sz="1100" b="1" i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100" i="1" dirty="0">
                <a:latin typeface="Arial" panose="020B0604020202020204"/>
                <a:cs typeface="Arial" panose="020B0604020202020204"/>
              </a:rPr>
              <a:t>–</a:t>
            </a:r>
            <a:r>
              <a:rPr sz="1100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25" dirty="0">
                <a:latin typeface="Arial MT"/>
                <a:cs typeface="Arial MT"/>
              </a:rPr>
              <a:t>W</a:t>
            </a:r>
            <a:r>
              <a:rPr sz="1100" dirty="0">
                <a:latin typeface="Arial MT"/>
                <a:cs typeface="Arial MT"/>
              </a:rPr>
              <a:t>e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do  </a:t>
            </a:r>
            <a:r>
              <a:rPr sz="1100" dirty="0">
                <a:latin typeface="Arial MT"/>
                <a:cs typeface="Arial MT"/>
              </a:rPr>
              <a:t>b</a:t>
            </a:r>
            <a:r>
              <a:rPr sz="1100" spc="-5" dirty="0">
                <a:latin typeface="Arial MT"/>
                <a:cs typeface="Arial MT"/>
              </a:rPr>
              <a:t>a</a:t>
            </a:r>
            <a:r>
              <a:rPr sz="1100" dirty="0">
                <a:latin typeface="Arial MT"/>
                <a:cs typeface="Arial MT"/>
              </a:rPr>
              <a:t>s</a:t>
            </a:r>
            <a:r>
              <a:rPr sz="1100" spc="-10" dirty="0">
                <a:latin typeface="Arial MT"/>
                <a:cs typeface="Arial MT"/>
              </a:rPr>
              <a:t>i</a:t>
            </a:r>
            <a:r>
              <a:rPr sz="1100" dirty="0">
                <a:latin typeface="Arial MT"/>
                <a:cs typeface="Arial MT"/>
              </a:rPr>
              <a:t>c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chec</a:t>
            </a:r>
            <a:r>
              <a:rPr sz="1100" spc="15" dirty="0">
                <a:latin typeface="Arial MT"/>
                <a:cs typeface="Arial MT"/>
              </a:rPr>
              <a:t>k</a:t>
            </a:r>
            <a:r>
              <a:rPr sz="1100" dirty="0">
                <a:latin typeface="Arial MT"/>
                <a:cs typeface="Arial MT"/>
              </a:rPr>
              <a:t>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t</a:t>
            </a:r>
            <a:r>
              <a:rPr sz="1100" dirty="0">
                <a:latin typeface="Arial MT"/>
                <a:cs typeface="Arial MT"/>
              </a:rPr>
              <a:t>o  find </a:t>
            </a:r>
            <a:r>
              <a:rPr sz="1100" i="1" spc="-15" dirty="0">
                <a:latin typeface="Arial" panose="020B0604020202020204"/>
                <a:cs typeface="Arial" panose="020B0604020202020204"/>
              </a:rPr>
              <a:t>null, 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1100" i="1" dirty="0">
                <a:latin typeface="Arial" panose="020B0604020202020204"/>
                <a:cs typeface="Arial" panose="020B0604020202020204"/>
              </a:rPr>
              <a:t>d</a:t>
            </a:r>
            <a:r>
              <a:rPr sz="1100" i="1" spc="-5" dirty="0">
                <a:latin typeface="Arial" panose="020B0604020202020204"/>
                <a:cs typeface="Arial" panose="020B0604020202020204"/>
              </a:rPr>
              <a:t>u</a:t>
            </a:r>
            <a:r>
              <a:rPr sz="1100" i="1" dirty="0">
                <a:latin typeface="Arial" panose="020B0604020202020204"/>
                <a:cs typeface="Arial" panose="020B0604020202020204"/>
              </a:rPr>
              <a:t>p</a:t>
            </a:r>
            <a:r>
              <a:rPr sz="1100" i="1" spc="-10" dirty="0">
                <a:latin typeface="Arial" panose="020B0604020202020204"/>
                <a:cs typeface="Arial" panose="020B0604020202020204"/>
              </a:rPr>
              <a:t>li</a:t>
            </a:r>
            <a:r>
              <a:rPr sz="1100" i="1" dirty="0">
                <a:latin typeface="Arial" panose="020B0604020202020204"/>
                <a:cs typeface="Arial" panose="020B0604020202020204"/>
              </a:rPr>
              <a:t>cates,</a:t>
            </a:r>
            <a:r>
              <a:rPr sz="1100" i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100" i="1" spc="-30" dirty="0">
                <a:latin typeface="Arial" panose="020B0604020202020204"/>
                <a:cs typeface="Arial" panose="020B0604020202020204"/>
              </a:rPr>
              <a:t>NA</a:t>
            </a:r>
            <a:r>
              <a:rPr sz="1100" i="1" dirty="0">
                <a:latin typeface="Arial" panose="020B0604020202020204"/>
                <a:cs typeface="Arial" panose="020B0604020202020204"/>
              </a:rPr>
              <a:t>,  </a:t>
            </a:r>
            <a:r>
              <a:rPr sz="1100" i="1" spc="-5" dirty="0">
                <a:latin typeface="Arial" panose="020B0604020202020204"/>
                <a:cs typeface="Arial" panose="020B0604020202020204"/>
              </a:rPr>
              <a:t>unique</a:t>
            </a:r>
            <a:r>
              <a:rPr sz="1100" i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100" i="1" spc="-5" dirty="0">
                <a:latin typeface="Arial" panose="020B0604020202020204"/>
                <a:cs typeface="Arial" panose="020B0604020202020204"/>
              </a:rPr>
              <a:t>values</a:t>
            </a:r>
            <a:r>
              <a:rPr sz="1100" i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15" dirty="0">
                <a:latin typeface="Arial MT"/>
                <a:cs typeface="Arial MT"/>
              </a:rPr>
              <a:t>in </a:t>
            </a:r>
            <a:r>
              <a:rPr sz="1100" spc="-29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dataset.</a:t>
            </a:r>
            <a:endParaRPr sz="1100">
              <a:latin typeface="Arial MT"/>
              <a:cs typeface="Arial MT"/>
            </a:endParaRPr>
          </a:p>
          <a:p>
            <a:pPr marL="299085" marR="15875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100" spc="25" dirty="0">
                <a:latin typeface="Arial MT"/>
                <a:cs typeface="Arial MT"/>
              </a:rPr>
              <a:t>W</a:t>
            </a:r>
            <a:r>
              <a:rPr sz="1100" dirty="0">
                <a:latin typeface="Arial MT"/>
                <a:cs typeface="Arial MT"/>
              </a:rPr>
              <a:t>e</a:t>
            </a:r>
            <a:r>
              <a:rPr sz="1100" spc="-9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</a:t>
            </a:r>
            <a:r>
              <a:rPr sz="1100" spc="-10" dirty="0">
                <a:latin typeface="Arial MT"/>
                <a:cs typeface="Arial MT"/>
              </a:rPr>
              <a:t>l</a:t>
            </a:r>
            <a:r>
              <a:rPr sz="1100" dirty="0">
                <a:latin typeface="Arial MT"/>
                <a:cs typeface="Arial MT"/>
              </a:rPr>
              <a:t>so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spc="15" dirty="0">
                <a:latin typeface="Arial MT"/>
                <a:cs typeface="Arial MT"/>
              </a:rPr>
              <a:t>f</a:t>
            </a:r>
            <a:r>
              <a:rPr sz="1100" spc="-10" dirty="0">
                <a:latin typeface="Arial MT"/>
                <a:cs typeface="Arial MT"/>
              </a:rPr>
              <a:t>i</a:t>
            </a:r>
            <a:r>
              <a:rPr sz="1100" dirty="0">
                <a:latin typeface="Arial MT"/>
                <a:cs typeface="Arial MT"/>
              </a:rPr>
              <a:t>nd</a:t>
            </a:r>
            <a:r>
              <a:rPr sz="1100" spc="-60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t</a:t>
            </a:r>
            <a:r>
              <a:rPr sz="1100" spc="-30" dirty="0">
                <a:latin typeface="Arial MT"/>
                <a:cs typeface="Arial MT"/>
              </a:rPr>
              <a:t>h</a:t>
            </a:r>
            <a:r>
              <a:rPr sz="1100" dirty="0">
                <a:latin typeface="Arial MT"/>
                <a:cs typeface="Arial MT"/>
              </a:rPr>
              <a:t>e  </a:t>
            </a:r>
            <a:r>
              <a:rPr sz="1100" spc="-15" dirty="0">
                <a:latin typeface="Arial MT"/>
                <a:cs typeface="Arial MT"/>
              </a:rPr>
              <a:t>categorical 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columns &amp; </a:t>
            </a:r>
            <a:r>
              <a:rPr sz="1100" spc="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statistics to </a:t>
            </a:r>
            <a:r>
              <a:rPr sz="1100" spc="-15" dirty="0">
                <a:latin typeface="Arial MT"/>
                <a:cs typeface="Arial MT"/>
              </a:rPr>
              <a:t>get 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info </a:t>
            </a:r>
            <a:r>
              <a:rPr sz="1100" spc="-15" dirty="0">
                <a:latin typeface="Arial MT"/>
                <a:cs typeface="Arial MT"/>
              </a:rPr>
              <a:t>about 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</a:t>
            </a:r>
            <a:r>
              <a:rPr sz="1100" spc="-5" dirty="0">
                <a:latin typeface="Arial MT"/>
                <a:cs typeface="Arial MT"/>
              </a:rPr>
              <a:t>u</a:t>
            </a:r>
            <a:r>
              <a:rPr sz="1100" dirty="0">
                <a:latin typeface="Arial MT"/>
                <a:cs typeface="Arial MT"/>
              </a:rPr>
              <a:t>meric</a:t>
            </a:r>
            <a:r>
              <a:rPr sz="1100" spc="-5" dirty="0">
                <a:latin typeface="Arial MT"/>
                <a:cs typeface="Arial MT"/>
              </a:rPr>
              <a:t>a</a:t>
            </a:r>
            <a:r>
              <a:rPr sz="1100" dirty="0">
                <a:latin typeface="Arial MT"/>
                <a:cs typeface="Arial MT"/>
              </a:rPr>
              <a:t>l</a:t>
            </a:r>
            <a:r>
              <a:rPr sz="1100" spc="-55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da</a:t>
            </a:r>
            <a:r>
              <a:rPr sz="1100" spc="-10" dirty="0">
                <a:latin typeface="Arial MT"/>
                <a:cs typeface="Arial MT"/>
              </a:rPr>
              <a:t>t</a:t>
            </a:r>
            <a:r>
              <a:rPr sz="1100" spc="-15" dirty="0">
                <a:latin typeface="Arial MT"/>
                <a:cs typeface="Arial MT"/>
              </a:rPr>
              <a:t>a</a:t>
            </a:r>
            <a:r>
              <a:rPr sz="1100" dirty="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  <a:p>
            <a:pPr marL="299085" marR="38100" indent="-287020">
              <a:lnSpc>
                <a:spcPct val="100000"/>
              </a:lnSpc>
              <a:buFont typeface="Arial MT"/>
              <a:buChar char="•"/>
              <a:tabLst>
                <a:tab pos="299085" algn="l"/>
                <a:tab pos="299720" algn="l"/>
              </a:tabLst>
            </a:pPr>
            <a:r>
              <a:rPr sz="1100" b="1" spc="-5" dirty="0">
                <a:latin typeface="Arial" panose="020B0604020202020204"/>
                <a:cs typeface="Arial" panose="020B0604020202020204"/>
              </a:rPr>
              <a:t>S</a:t>
            </a:r>
            <a:r>
              <a:rPr sz="1100" b="1" dirty="0">
                <a:latin typeface="Arial" panose="020B0604020202020204"/>
                <a:cs typeface="Arial" panose="020B0604020202020204"/>
              </a:rPr>
              <a:t>tep</a:t>
            </a:r>
            <a:r>
              <a:rPr sz="11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100" b="1" dirty="0">
                <a:latin typeface="Arial" panose="020B0604020202020204"/>
                <a:cs typeface="Arial" panose="020B0604020202020204"/>
              </a:rPr>
              <a:t>4</a:t>
            </a:r>
            <a:r>
              <a:rPr sz="110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1100" dirty="0">
                <a:latin typeface="Arial MT"/>
                <a:cs typeface="Arial MT"/>
              </a:rPr>
              <a:t>–</a:t>
            </a:r>
            <a:r>
              <a:rPr sz="1100" spc="-20" dirty="0">
                <a:latin typeface="Arial MT"/>
                <a:cs typeface="Arial MT"/>
              </a:rPr>
              <a:t> </a:t>
            </a:r>
            <a:r>
              <a:rPr sz="1100" spc="25" dirty="0">
                <a:latin typeface="Arial MT"/>
                <a:cs typeface="Arial MT"/>
              </a:rPr>
              <a:t>W</a:t>
            </a:r>
            <a:r>
              <a:rPr sz="1100" dirty="0">
                <a:latin typeface="Arial MT"/>
                <a:cs typeface="Arial MT"/>
              </a:rPr>
              <a:t>e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i="1" spc="-30" dirty="0">
                <a:latin typeface="Arial" panose="020B0604020202020204"/>
                <a:cs typeface="Arial" panose="020B0604020202020204"/>
              </a:rPr>
              <a:t>P</a:t>
            </a:r>
            <a:r>
              <a:rPr sz="1100" i="1" spc="-20" dirty="0">
                <a:latin typeface="Arial" panose="020B0604020202020204"/>
                <a:cs typeface="Arial" panose="020B0604020202020204"/>
              </a:rPr>
              <a:t>r</a:t>
            </a:r>
            <a:r>
              <a:rPr sz="1100" i="1" spc="-30" dirty="0">
                <a:latin typeface="Arial" panose="020B0604020202020204"/>
                <a:cs typeface="Arial" panose="020B0604020202020204"/>
              </a:rPr>
              <a:t>e</a:t>
            </a:r>
            <a:r>
              <a:rPr sz="1100" i="1" dirty="0">
                <a:latin typeface="Arial" panose="020B0604020202020204"/>
                <a:cs typeface="Arial" panose="020B0604020202020204"/>
              </a:rPr>
              <a:t>-  process the </a:t>
            </a:r>
            <a:r>
              <a:rPr sz="1100" i="1" spc="-20" dirty="0">
                <a:latin typeface="Arial" panose="020B0604020202020204"/>
                <a:cs typeface="Arial" panose="020B0604020202020204"/>
              </a:rPr>
              <a:t>data </a:t>
            </a:r>
            <a:r>
              <a:rPr sz="1100" i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100" spc="-5" dirty="0">
                <a:latin typeface="Arial MT"/>
                <a:cs typeface="Arial MT"/>
              </a:rPr>
              <a:t>and handle </a:t>
            </a:r>
            <a:r>
              <a:rPr sz="1100" spc="-15" dirty="0">
                <a:latin typeface="Arial MT"/>
                <a:cs typeface="Arial MT"/>
              </a:rPr>
              <a:t>the </a:t>
            </a:r>
            <a:r>
              <a:rPr sz="1100" spc="-10" dirty="0">
                <a:latin typeface="Arial MT"/>
                <a:cs typeface="Arial MT"/>
              </a:rPr>
              <a:t> </a:t>
            </a:r>
            <a:r>
              <a:rPr sz="1100" spc="15" dirty="0">
                <a:latin typeface="Arial MT"/>
                <a:cs typeface="Arial MT"/>
              </a:rPr>
              <a:t>f</a:t>
            </a:r>
            <a:r>
              <a:rPr sz="1100" dirty="0">
                <a:latin typeface="Arial MT"/>
                <a:cs typeface="Arial MT"/>
              </a:rPr>
              <a:t>e</a:t>
            </a:r>
            <a:r>
              <a:rPr sz="1100" spc="-5" dirty="0">
                <a:latin typeface="Arial MT"/>
                <a:cs typeface="Arial MT"/>
              </a:rPr>
              <a:t>a</a:t>
            </a:r>
            <a:r>
              <a:rPr sz="1100" dirty="0">
                <a:latin typeface="Arial MT"/>
                <a:cs typeface="Arial MT"/>
              </a:rPr>
              <a:t>tu</a:t>
            </a:r>
            <a:r>
              <a:rPr sz="1100" spc="-10" dirty="0">
                <a:latin typeface="Arial MT"/>
                <a:cs typeface="Arial MT"/>
              </a:rPr>
              <a:t>r</a:t>
            </a:r>
            <a:r>
              <a:rPr sz="1100" dirty="0">
                <a:latin typeface="Arial MT"/>
                <a:cs typeface="Arial MT"/>
              </a:rPr>
              <a:t>es</a:t>
            </a:r>
            <a:r>
              <a:rPr sz="1100" spc="-75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li</a:t>
            </a:r>
            <a:r>
              <a:rPr sz="1100" spc="-15" dirty="0">
                <a:latin typeface="Arial MT"/>
                <a:cs typeface="Arial MT"/>
              </a:rPr>
              <a:t>k</a:t>
            </a:r>
            <a:r>
              <a:rPr sz="1100" dirty="0">
                <a:latin typeface="Arial MT"/>
                <a:cs typeface="Arial MT"/>
              </a:rPr>
              <a:t>e  sp</a:t>
            </a:r>
            <a:r>
              <a:rPr sz="1100" spc="-10" dirty="0">
                <a:latin typeface="Arial MT"/>
                <a:cs typeface="Arial MT"/>
              </a:rPr>
              <a:t>li</a:t>
            </a:r>
            <a:r>
              <a:rPr sz="1100" dirty="0">
                <a:latin typeface="Arial MT"/>
                <a:cs typeface="Arial MT"/>
              </a:rPr>
              <a:t>tt</a:t>
            </a:r>
            <a:r>
              <a:rPr sz="1100" spc="-10" dirty="0">
                <a:latin typeface="Arial MT"/>
                <a:cs typeface="Arial MT"/>
              </a:rPr>
              <a:t>i</a:t>
            </a:r>
            <a:r>
              <a:rPr sz="1100" dirty="0">
                <a:latin typeface="Arial MT"/>
                <a:cs typeface="Arial MT"/>
              </a:rPr>
              <a:t>ng</a:t>
            </a:r>
            <a:r>
              <a:rPr sz="1100" spc="-45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n</a:t>
            </a:r>
            <a:r>
              <a:rPr sz="1100" spc="-5" dirty="0">
                <a:latin typeface="Arial MT"/>
                <a:cs typeface="Arial MT"/>
              </a:rPr>
              <a:t>a</a:t>
            </a:r>
            <a:r>
              <a:rPr sz="1100" dirty="0">
                <a:latin typeface="Arial MT"/>
                <a:cs typeface="Arial MT"/>
              </a:rPr>
              <a:t>me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in</a:t>
            </a:r>
            <a:r>
              <a:rPr sz="1100" spc="-20" dirty="0">
                <a:latin typeface="Arial MT"/>
                <a:cs typeface="Arial MT"/>
              </a:rPr>
              <a:t>t</a:t>
            </a:r>
            <a:r>
              <a:rPr sz="1100" dirty="0">
                <a:latin typeface="Arial MT"/>
                <a:cs typeface="Arial MT"/>
              </a:rPr>
              <a:t>o  </a:t>
            </a:r>
            <a:r>
              <a:rPr sz="1100" spc="-5" dirty="0">
                <a:latin typeface="Arial MT"/>
                <a:cs typeface="Arial MT"/>
              </a:rPr>
              <a:t>model, </a:t>
            </a:r>
            <a:r>
              <a:rPr sz="1100" spc="-10" dirty="0">
                <a:latin typeface="Arial MT"/>
                <a:cs typeface="Arial MT"/>
              </a:rPr>
              <a:t>brand, </a:t>
            </a:r>
            <a:r>
              <a:rPr sz="1100" spc="-5" dirty="0">
                <a:latin typeface="Arial MT"/>
                <a:cs typeface="Arial MT"/>
              </a:rPr>
              <a:t> variant </a:t>
            </a:r>
            <a:r>
              <a:rPr sz="1100" dirty="0">
                <a:latin typeface="Arial MT"/>
                <a:cs typeface="Arial MT"/>
              </a:rPr>
              <a:t>to </a:t>
            </a:r>
            <a:r>
              <a:rPr sz="1100" spc="-30" dirty="0">
                <a:latin typeface="Arial MT"/>
                <a:cs typeface="Arial MT"/>
              </a:rPr>
              <a:t>do </a:t>
            </a:r>
            <a:r>
              <a:rPr sz="1100" spc="-25" dirty="0">
                <a:latin typeface="Arial MT"/>
                <a:cs typeface="Arial MT"/>
              </a:rPr>
              <a:t> </a:t>
            </a:r>
            <a:r>
              <a:rPr sz="1100" spc="-20" dirty="0">
                <a:latin typeface="Arial MT"/>
                <a:cs typeface="Arial MT"/>
              </a:rPr>
              <a:t>analysis.</a:t>
            </a:r>
            <a:endParaRPr sz="110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100" spc="-10" dirty="0">
                <a:latin typeface="Arial MT"/>
                <a:cs typeface="Arial MT"/>
              </a:rPr>
              <a:t>D</a:t>
            </a:r>
            <a:r>
              <a:rPr sz="1100" dirty="0">
                <a:latin typeface="Arial MT"/>
                <a:cs typeface="Arial MT"/>
              </a:rPr>
              <a:t>ro</a:t>
            </a:r>
            <a:r>
              <a:rPr sz="1100" spc="-5" dirty="0">
                <a:latin typeface="Arial MT"/>
                <a:cs typeface="Arial MT"/>
              </a:rPr>
              <a:t>p</a:t>
            </a:r>
            <a:r>
              <a:rPr sz="1100" dirty="0">
                <a:latin typeface="Arial MT"/>
                <a:cs typeface="Arial MT"/>
              </a:rPr>
              <a:t>p</a:t>
            </a:r>
            <a:r>
              <a:rPr sz="1100" spc="-5" dirty="0">
                <a:latin typeface="Arial MT"/>
                <a:cs typeface="Arial MT"/>
              </a:rPr>
              <a:t>e</a:t>
            </a:r>
            <a:r>
              <a:rPr sz="1100" dirty="0">
                <a:latin typeface="Arial MT"/>
                <a:cs typeface="Arial MT"/>
              </a:rPr>
              <a:t>d</a:t>
            </a:r>
            <a:r>
              <a:rPr sz="1100" spc="-3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the</a:t>
            </a:r>
            <a:r>
              <a:rPr sz="1100" spc="-70" dirty="0">
                <a:latin typeface="Arial MT"/>
                <a:cs typeface="Arial MT"/>
              </a:rPr>
              <a:t> </a:t>
            </a:r>
            <a:r>
              <a:rPr sz="1100" spc="-30" dirty="0">
                <a:latin typeface="Arial MT"/>
                <a:cs typeface="Arial MT"/>
              </a:rPr>
              <a:t>na</a:t>
            </a:r>
            <a:r>
              <a:rPr sz="1100" spc="-20" dirty="0">
                <a:latin typeface="Arial MT"/>
                <a:cs typeface="Arial MT"/>
              </a:rPr>
              <a:t>m</a:t>
            </a:r>
            <a:r>
              <a:rPr sz="1100" dirty="0">
                <a:latin typeface="Arial MT"/>
                <a:cs typeface="Arial MT"/>
              </a:rPr>
              <a:t>e  co</a:t>
            </a:r>
            <a:r>
              <a:rPr sz="1100" spc="-10" dirty="0">
                <a:latin typeface="Arial MT"/>
                <a:cs typeface="Arial MT"/>
              </a:rPr>
              <a:t>l</a:t>
            </a:r>
            <a:r>
              <a:rPr sz="1100" dirty="0">
                <a:latin typeface="Arial MT"/>
                <a:cs typeface="Arial MT"/>
              </a:rPr>
              <a:t>umn</a:t>
            </a:r>
            <a:r>
              <a:rPr sz="1100" spc="-40" dirty="0">
                <a:latin typeface="Arial MT"/>
                <a:cs typeface="Arial MT"/>
              </a:rPr>
              <a:t> </a:t>
            </a:r>
            <a:r>
              <a:rPr sz="1100" dirty="0">
                <a:latin typeface="Arial MT"/>
                <a:cs typeface="Arial MT"/>
              </a:rPr>
              <a:t>a</a:t>
            </a:r>
            <a:r>
              <a:rPr sz="1100" spc="10" dirty="0">
                <a:latin typeface="Arial MT"/>
                <a:cs typeface="Arial MT"/>
              </a:rPr>
              <a:t>f</a:t>
            </a:r>
            <a:r>
              <a:rPr sz="1100" dirty="0">
                <a:latin typeface="Arial MT"/>
                <a:cs typeface="Arial MT"/>
              </a:rPr>
              <a:t>ter</a:t>
            </a:r>
            <a:r>
              <a:rPr sz="1100" spc="-110" dirty="0">
                <a:latin typeface="Arial MT"/>
                <a:cs typeface="Arial MT"/>
              </a:rPr>
              <a:t> </a:t>
            </a:r>
            <a:r>
              <a:rPr sz="1100" spc="-15" dirty="0">
                <a:latin typeface="Arial MT"/>
                <a:cs typeface="Arial MT"/>
              </a:rPr>
              <a:t>sp</a:t>
            </a:r>
            <a:r>
              <a:rPr sz="1100" spc="-20" dirty="0">
                <a:latin typeface="Arial MT"/>
                <a:cs typeface="Arial MT"/>
              </a:rPr>
              <a:t>li</a:t>
            </a:r>
            <a:r>
              <a:rPr sz="1100" spc="-10" dirty="0">
                <a:latin typeface="Arial MT"/>
                <a:cs typeface="Arial MT"/>
              </a:rPr>
              <a:t>t</a:t>
            </a:r>
            <a:r>
              <a:rPr sz="1100" dirty="0">
                <a:latin typeface="Arial MT"/>
                <a:cs typeface="Arial MT"/>
              </a:rPr>
              <a:t>.</a:t>
            </a:r>
            <a:endParaRPr sz="11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84047" y="1208530"/>
            <a:ext cx="7125970" cy="3933190"/>
            <a:chOff x="384047" y="1208530"/>
            <a:chExt cx="7125970" cy="3933190"/>
          </a:xfrm>
        </p:grpSpPr>
        <p:pic>
          <p:nvPicPr>
            <p:cNvPr id="7" name="object 7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384047" y="1272534"/>
              <a:ext cx="3304032" cy="376427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57600" y="1208530"/>
              <a:ext cx="3851909" cy="393268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20014" y="1197100"/>
            <a:ext cx="4306061" cy="394639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6775" y="180213"/>
            <a:ext cx="4037329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u="heavy" spc="-6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Dat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1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10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</a:t>
            </a:r>
            <a:r>
              <a:rPr sz="2700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spc="-114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ig</a:t>
            </a:r>
            <a:r>
              <a:rPr sz="2700" i="1" u="heavy" spc="-114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ht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24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10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(</a:t>
            </a:r>
            <a:r>
              <a:rPr sz="2700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U</a:t>
            </a:r>
            <a:r>
              <a:rPr sz="2700" i="1" u="heavy" spc="-114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s</a:t>
            </a:r>
            <a:r>
              <a:rPr sz="2700" i="1" u="heavy" spc="-11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in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i="1" u="heavy" spc="-22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Py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th</a:t>
            </a:r>
            <a:r>
              <a:rPr sz="2700" i="1" u="heavy" spc="-7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o</a:t>
            </a:r>
            <a:r>
              <a:rPr sz="2700" i="1" u="heavy" spc="-75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n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)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6775" y="840104"/>
            <a:ext cx="251333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8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spc="-75" dirty="0">
                <a:latin typeface="Verdana" panose="020B0604030504040204"/>
                <a:cs typeface="Verdana" panose="020B0604030504040204"/>
              </a:rPr>
              <a:t>t</a:t>
            </a:r>
            <a:r>
              <a:rPr sz="1600" b="1" spc="-85" dirty="0">
                <a:latin typeface="Verdana" panose="020B0604030504040204"/>
                <a:cs typeface="Verdana" panose="020B0604030504040204"/>
              </a:rPr>
              <a:t>e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p</a:t>
            </a:r>
            <a:r>
              <a:rPr sz="1600" b="1" spc="-130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5</a:t>
            </a:r>
            <a:r>
              <a:rPr sz="1600" b="1" spc="-26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120" dirty="0">
                <a:latin typeface="Verdana" panose="020B0604030504040204"/>
                <a:cs typeface="Verdana" panose="020B0604030504040204"/>
              </a:rPr>
              <a:t>–</a:t>
            </a:r>
            <a:r>
              <a:rPr sz="1600" b="1" spc="-70" dirty="0">
                <a:latin typeface="Verdana" panose="020B0604030504040204"/>
                <a:cs typeface="Verdana" panose="020B0604030504040204"/>
              </a:rPr>
              <a:t>A</a:t>
            </a:r>
            <a:r>
              <a:rPr sz="1600" b="1" spc="-65" dirty="0">
                <a:latin typeface="Verdana" panose="020B0604030504040204"/>
                <a:cs typeface="Verdana" panose="020B0604030504040204"/>
              </a:rPr>
              <a:t>djust</a:t>
            </a:r>
            <a:r>
              <a:rPr sz="1600" b="1" spc="-75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b="1" spc="-65" dirty="0">
                <a:latin typeface="Verdana" panose="020B0604030504040204"/>
                <a:cs typeface="Verdana" panose="020B0604030504040204"/>
              </a:rPr>
              <a:t>n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g</a:t>
            </a:r>
            <a:r>
              <a:rPr sz="1600" b="1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45" dirty="0">
                <a:latin typeface="Verdana" panose="020B0604030504040204"/>
                <a:cs typeface="Verdana" panose="020B0604030504040204"/>
              </a:rPr>
              <a:t>D</a:t>
            </a:r>
            <a:r>
              <a:rPr sz="1600" b="1" spc="-40" dirty="0">
                <a:latin typeface="Verdana" panose="020B0604030504040204"/>
                <a:cs typeface="Verdana" panose="020B0604030504040204"/>
              </a:rPr>
              <a:t>at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a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62932" y="926084"/>
            <a:ext cx="10128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0" dirty="0">
                <a:latin typeface="Verdana" panose="020B0604030504040204"/>
                <a:cs typeface="Verdana" panose="020B0604030504040204"/>
              </a:rPr>
              <a:t>Ins</a:t>
            </a:r>
            <a:r>
              <a:rPr sz="1600" b="1" spc="-110" dirty="0">
                <a:latin typeface="Verdana" panose="020B0604030504040204"/>
                <a:cs typeface="Verdana" panose="020B0604030504040204"/>
              </a:rPr>
              <a:t>i</a:t>
            </a:r>
            <a:r>
              <a:rPr sz="1600" b="1" spc="-105" dirty="0">
                <a:latin typeface="Verdana" panose="020B0604030504040204"/>
                <a:cs typeface="Verdana" panose="020B0604030504040204"/>
              </a:rPr>
              <a:t>g</a:t>
            </a:r>
            <a:r>
              <a:rPr sz="1600" b="1" spc="-100" dirty="0">
                <a:latin typeface="Verdana" panose="020B0604030504040204"/>
                <a:cs typeface="Verdana" panose="020B0604030504040204"/>
              </a:rPr>
              <a:t>ht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s</a:t>
            </a:r>
            <a:r>
              <a:rPr sz="1600" b="1" spc="-185" dirty="0">
                <a:latin typeface="Verdana" panose="020B0604030504040204"/>
                <a:cs typeface="Verdana" panose="020B0604030504040204"/>
              </a:rPr>
              <a:t> </a:t>
            </a:r>
            <a:r>
              <a:rPr sz="1600" b="1" spc="-5" dirty="0">
                <a:latin typeface="Verdana" panose="020B0604030504040204"/>
                <a:cs typeface="Verdana" panose="020B0604030504040204"/>
              </a:rPr>
              <a:t>: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1628" y="1293113"/>
            <a:ext cx="4211320" cy="3592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9085" marR="22225" indent="-287020" algn="just">
              <a:lnSpc>
                <a:spcPct val="100000"/>
              </a:lnSpc>
              <a:spcBef>
                <a:spcPts val="95"/>
              </a:spcBef>
              <a:buChar char="•"/>
              <a:tabLst>
                <a:tab pos="299720" algn="l"/>
              </a:tabLst>
            </a:pPr>
            <a:r>
              <a:rPr sz="1300" spc="-5" dirty="0">
                <a:latin typeface="Arial MT"/>
                <a:cs typeface="Arial MT"/>
              </a:rPr>
              <a:t>Data Exploration is </a:t>
            </a:r>
            <a:r>
              <a:rPr sz="1300" dirty="0">
                <a:latin typeface="Arial MT"/>
                <a:cs typeface="Arial MT"/>
              </a:rPr>
              <a:t>very </a:t>
            </a:r>
            <a:r>
              <a:rPr sz="1300" spc="-5" dirty="0">
                <a:latin typeface="Arial MT"/>
                <a:cs typeface="Arial MT"/>
              </a:rPr>
              <a:t>useful </a:t>
            </a:r>
            <a:r>
              <a:rPr sz="1300" dirty="0">
                <a:latin typeface="Arial MT"/>
                <a:cs typeface="Arial MT"/>
              </a:rPr>
              <a:t>step </a:t>
            </a:r>
            <a:r>
              <a:rPr sz="1300" spc="-5" dirty="0">
                <a:latin typeface="Arial MT"/>
                <a:cs typeface="Arial MT"/>
              </a:rPr>
              <a:t>in </a:t>
            </a:r>
            <a:r>
              <a:rPr sz="1300" dirty="0">
                <a:latin typeface="Arial MT"/>
                <a:cs typeface="Arial MT"/>
              </a:rPr>
              <a:t>the </a:t>
            </a:r>
            <a:r>
              <a:rPr sz="1300" spc="-5" dirty="0">
                <a:latin typeface="Arial MT"/>
                <a:cs typeface="Arial MT"/>
              </a:rPr>
              <a:t>process </a:t>
            </a:r>
            <a:r>
              <a:rPr sz="1300" spc="-30" dirty="0">
                <a:latin typeface="Arial MT"/>
                <a:cs typeface="Arial MT"/>
              </a:rPr>
              <a:t>of 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analytics </a:t>
            </a:r>
            <a:r>
              <a:rPr sz="1300" spc="-10" dirty="0">
                <a:latin typeface="Arial MT"/>
                <a:cs typeface="Arial MT"/>
              </a:rPr>
              <a:t>and </a:t>
            </a:r>
            <a:r>
              <a:rPr sz="1300" dirty="0">
                <a:latin typeface="Arial MT"/>
                <a:cs typeface="Arial MT"/>
              </a:rPr>
              <a:t>model </a:t>
            </a:r>
            <a:r>
              <a:rPr sz="1300" spc="-5" dirty="0">
                <a:latin typeface="Arial MT"/>
                <a:cs typeface="Arial MT"/>
              </a:rPr>
              <a:t>building as it helps </a:t>
            </a:r>
            <a:r>
              <a:rPr sz="1300" dirty="0">
                <a:latin typeface="Arial MT"/>
                <a:cs typeface="Arial MT"/>
              </a:rPr>
              <a:t>us </a:t>
            </a:r>
            <a:r>
              <a:rPr sz="1300" spc="-5" dirty="0">
                <a:latin typeface="Arial MT"/>
                <a:cs typeface="Arial MT"/>
              </a:rPr>
              <a:t>to </a:t>
            </a:r>
            <a:r>
              <a:rPr sz="1300" spc="-10" dirty="0">
                <a:latin typeface="Arial MT"/>
                <a:cs typeface="Arial MT"/>
              </a:rPr>
              <a:t>remove </a:t>
            </a:r>
            <a:r>
              <a:rPr sz="1300" spc="-35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any </a:t>
            </a:r>
            <a:r>
              <a:rPr sz="1300" dirty="0">
                <a:latin typeface="Arial MT"/>
                <a:cs typeface="Arial MT"/>
              </a:rPr>
              <a:t>redundant </a:t>
            </a:r>
            <a:r>
              <a:rPr sz="1300" spc="-5" dirty="0">
                <a:latin typeface="Arial MT"/>
                <a:cs typeface="Arial MT"/>
              </a:rPr>
              <a:t>data &amp; </a:t>
            </a:r>
            <a:r>
              <a:rPr sz="1300" spc="-10" dirty="0">
                <a:latin typeface="Arial MT"/>
                <a:cs typeface="Arial MT"/>
              </a:rPr>
              <a:t>also </a:t>
            </a:r>
            <a:r>
              <a:rPr sz="1300" dirty="0">
                <a:latin typeface="Arial MT"/>
                <a:cs typeface="Arial MT"/>
              </a:rPr>
              <a:t>construct </a:t>
            </a:r>
            <a:r>
              <a:rPr sz="1300" spc="-5" dirty="0">
                <a:latin typeface="Arial MT"/>
                <a:cs typeface="Arial MT"/>
              </a:rPr>
              <a:t>new </a:t>
            </a:r>
            <a:r>
              <a:rPr sz="1300" dirty="0">
                <a:latin typeface="Arial MT"/>
                <a:cs typeface="Arial MT"/>
              </a:rPr>
              <a:t>features </a:t>
            </a:r>
            <a:r>
              <a:rPr sz="1300" spc="-30" dirty="0">
                <a:latin typeface="Arial MT"/>
                <a:cs typeface="Arial MT"/>
              </a:rPr>
              <a:t>to 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enhance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the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analysis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and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model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15" dirty="0">
                <a:latin typeface="Arial MT"/>
                <a:cs typeface="Arial MT"/>
              </a:rPr>
              <a:t>building.</a:t>
            </a:r>
            <a:endParaRPr sz="1300">
              <a:latin typeface="Arial MT"/>
              <a:cs typeface="Arial MT"/>
            </a:endParaRPr>
          </a:p>
          <a:p>
            <a:pPr marL="299085" marR="215265" indent="-287020" algn="just">
              <a:lnSpc>
                <a:spcPct val="100000"/>
              </a:lnSpc>
              <a:buChar char="•"/>
              <a:tabLst>
                <a:tab pos="299720" algn="l"/>
              </a:tabLst>
            </a:pPr>
            <a:r>
              <a:rPr sz="1300" spc="-5" dirty="0">
                <a:latin typeface="Arial MT"/>
                <a:cs typeface="Arial MT"/>
              </a:rPr>
              <a:t>In </a:t>
            </a:r>
            <a:r>
              <a:rPr sz="1300" dirty="0">
                <a:latin typeface="Arial MT"/>
                <a:cs typeface="Arial MT"/>
              </a:rPr>
              <a:t>the </a:t>
            </a:r>
            <a:r>
              <a:rPr sz="1300" spc="-5" dirty="0">
                <a:latin typeface="Arial MT"/>
                <a:cs typeface="Arial MT"/>
              </a:rPr>
              <a:t>data </a:t>
            </a:r>
            <a:r>
              <a:rPr sz="1300" dirty="0">
                <a:latin typeface="Arial MT"/>
                <a:cs typeface="Arial MT"/>
              </a:rPr>
              <a:t>exploration </a:t>
            </a:r>
            <a:r>
              <a:rPr sz="1300" spc="-5" dirty="0">
                <a:latin typeface="Arial MT"/>
                <a:cs typeface="Arial MT"/>
              </a:rPr>
              <a:t>part we </a:t>
            </a:r>
            <a:r>
              <a:rPr sz="1300" spc="-20" dirty="0">
                <a:latin typeface="Arial MT"/>
                <a:cs typeface="Arial MT"/>
              </a:rPr>
              <a:t>eye-ball </a:t>
            </a:r>
            <a:r>
              <a:rPr sz="1300" dirty="0">
                <a:latin typeface="Arial MT"/>
                <a:cs typeface="Arial MT"/>
              </a:rPr>
              <a:t>the </a:t>
            </a:r>
            <a:r>
              <a:rPr sz="1300" spc="-5" dirty="0">
                <a:latin typeface="Arial MT"/>
                <a:cs typeface="Arial MT"/>
              </a:rPr>
              <a:t>data </a:t>
            </a:r>
            <a:r>
              <a:rPr sz="1300" spc="-20" dirty="0">
                <a:latin typeface="Arial MT"/>
                <a:cs typeface="Arial MT"/>
              </a:rPr>
              <a:t>to 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look at </a:t>
            </a:r>
            <a:r>
              <a:rPr sz="1300" dirty="0">
                <a:latin typeface="Arial MT"/>
                <a:cs typeface="Arial MT"/>
              </a:rPr>
              <a:t>features that </a:t>
            </a:r>
            <a:r>
              <a:rPr sz="1300" spc="-10" dirty="0">
                <a:latin typeface="Arial MT"/>
                <a:cs typeface="Arial MT"/>
              </a:rPr>
              <a:t>help </a:t>
            </a:r>
            <a:r>
              <a:rPr sz="1300" spc="-5" dirty="0">
                <a:latin typeface="Arial MT"/>
                <a:cs typeface="Arial MT"/>
              </a:rPr>
              <a:t>us in </a:t>
            </a:r>
            <a:r>
              <a:rPr sz="1300" dirty="0">
                <a:latin typeface="Arial MT"/>
                <a:cs typeface="Arial MT"/>
              </a:rPr>
              <a:t>analysis and </a:t>
            </a:r>
            <a:r>
              <a:rPr sz="1300" spc="-15" dirty="0">
                <a:latin typeface="Arial MT"/>
                <a:cs typeface="Arial MT"/>
              </a:rPr>
              <a:t>model </a:t>
            </a:r>
            <a:r>
              <a:rPr sz="1300" spc="-350" dirty="0">
                <a:latin typeface="Arial MT"/>
                <a:cs typeface="Arial MT"/>
              </a:rPr>
              <a:t> </a:t>
            </a:r>
            <a:r>
              <a:rPr sz="1300" dirty="0">
                <a:latin typeface="Arial MT"/>
                <a:cs typeface="Arial MT"/>
              </a:rPr>
              <a:t>formation </a:t>
            </a:r>
            <a:r>
              <a:rPr sz="1300" spc="-5" dirty="0">
                <a:latin typeface="Arial MT"/>
                <a:cs typeface="Arial MT"/>
              </a:rPr>
              <a:t>and </a:t>
            </a:r>
            <a:r>
              <a:rPr sz="1300" dirty="0">
                <a:latin typeface="Arial MT"/>
                <a:cs typeface="Arial MT"/>
              </a:rPr>
              <a:t>help us to </a:t>
            </a:r>
            <a:r>
              <a:rPr sz="1300" spc="-5" dirty="0">
                <a:latin typeface="Arial MT"/>
                <a:cs typeface="Arial MT"/>
              </a:rPr>
              <a:t>remove </a:t>
            </a:r>
            <a:r>
              <a:rPr sz="1300" dirty="0">
                <a:latin typeface="Arial MT"/>
                <a:cs typeface="Arial MT"/>
              </a:rPr>
              <a:t>any </a:t>
            </a:r>
            <a:r>
              <a:rPr sz="1300" spc="-10" dirty="0">
                <a:latin typeface="Arial MT"/>
                <a:cs typeface="Arial MT"/>
              </a:rPr>
              <a:t>unnecessary </a:t>
            </a:r>
            <a:r>
              <a:rPr sz="1300" spc="-35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junk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from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our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25" dirty="0">
                <a:latin typeface="Arial MT"/>
                <a:cs typeface="Arial MT"/>
              </a:rPr>
              <a:t>data.</a:t>
            </a:r>
            <a:endParaRPr sz="1300">
              <a:latin typeface="Arial MT"/>
              <a:cs typeface="Arial MT"/>
            </a:endParaRPr>
          </a:p>
          <a:p>
            <a:pPr marL="299085" marR="196850" indent="-287020">
              <a:lnSpc>
                <a:spcPct val="100000"/>
              </a:lnSpc>
              <a:spcBef>
                <a:spcPts val="5"/>
              </a:spcBef>
              <a:buChar char="•"/>
              <a:tabLst>
                <a:tab pos="299085" algn="l"/>
                <a:tab pos="299720" algn="l"/>
              </a:tabLst>
            </a:pPr>
            <a:r>
              <a:rPr sz="1300" spc="-10" dirty="0">
                <a:latin typeface="Arial MT"/>
                <a:cs typeface="Arial MT"/>
              </a:rPr>
              <a:t>Most</a:t>
            </a:r>
            <a:r>
              <a:rPr sz="1300" spc="2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times the data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from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sources</a:t>
            </a:r>
            <a:r>
              <a:rPr sz="1300" spc="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not </a:t>
            </a:r>
            <a:r>
              <a:rPr sz="1300" spc="-5" dirty="0">
                <a:latin typeface="Arial MT"/>
                <a:cs typeface="Arial MT"/>
              </a:rPr>
              <a:t>cleaned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30" dirty="0">
                <a:latin typeface="Arial MT"/>
                <a:cs typeface="Arial MT"/>
              </a:rPr>
              <a:t>so </a:t>
            </a:r>
            <a:r>
              <a:rPr sz="1300" spc="-34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data</a:t>
            </a:r>
            <a:r>
              <a:rPr sz="1300" spc="-5" dirty="0">
                <a:latin typeface="Arial MT"/>
                <a:cs typeface="Arial MT"/>
              </a:rPr>
              <a:t> cleaning</a:t>
            </a:r>
            <a:r>
              <a:rPr sz="1300" spc="2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is</a:t>
            </a:r>
            <a:r>
              <a:rPr sz="1300" spc="-4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important</a:t>
            </a:r>
            <a:r>
              <a:rPr sz="1300" spc="5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part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of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the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analysis 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20" dirty="0">
                <a:latin typeface="Arial MT"/>
                <a:cs typeface="Arial MT"/>
              </a:rPr>
              <a:t>work.</a:t>
            </a:r>
            <a:endParaRPr sz="1300">
              <a:latin typeface="Arial MT"/>
              <a:cs typeface="Arial MT"/>
            </a:endParaRPr>
          </a:p>
          <a:p>
            <a:pPr marL="299085" marR="304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300" spc="-10" dirty="0">
                <a:latin typeface="Arial MT"/>
                <a:cs typeface="Arial MT"/>
              </a:rPr>
              <a:t>Gathering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and </a:t>
            </a:r>
            <a:r>
              <a:rPr sz="1300" spc="-5" dirty="0">
                <a:latin typeface="Arial MT"/>
                <a:cs typeface="Arial MT"/>
              </a:rPr>
              <a:t>exploring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data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and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finding </a:t>
            </a:r>
            <a:r>
              <a:rPr sz="1300" spc="-20" dirty="0">
                <a:latin typeface="Arial MT"/>
                <a:cs typeface="Arial MT"/>
              </a:rPr>
              <a:t>meaningful 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insights </a:t>
            </a:r>
            <a:r>
              <a:rPr sz="1300" spc="-10" dirty="0">
                <a:latin typeface="Arial MT"/>
                <a:cs typeface="Arial MT"/>
              </a:rPr>
              <a:t>helps </a:t>
            </a:r>
            <a:r>
              <a:rPr sz="1300" spc="-5" dirty="0">
                <a:latin typeface="Arial MT"/>
                <a:cs typeface="Arial MT"/>
              </a:rPr>
              <a:t>us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to</a:t>
            </a:r>
            <a:r>
              <a:rPr sz="1300" spc="-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analyse</a:t>
            </a:r>
            <a:r>
              <a:rPr sz="1300" spc="3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and</a:t>
            </a:r>
            <a:r>
              <a:rPr sz="1300" spc="-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train the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model </a:t>
            </a:r>
            <a:r>
              <a:rPr sz="1300" spc="-25" dirty="0">
                <a:latin typeface="Arial MT"/>
                <a:cs typeface="Arial MT"/>
              </a:rPr>
              <a:t>more </a:t>
            </a:r>
            <a:r>
              <a:rPr sz="1300" spc="-345" dirty="0">
                <a:latin typeface="Arial MT"/>
                <a:cs typeface="Arial MT"/>
              </a:rPr>
              <a:t> </a:t>
            </a:r>
            <a:r>
              <a:rPr sz="1300" spc="-30" dirty="0">
                <a:latin typeface="Arial MT"/>
                <a:cs typeface="Arial MT"/>
              </a:rPr>
              <a:t>efficiently.</a:t>
            </a:r>
            <a:endParaRPr sz="1300">
              <a:latin typeface="Arial MT"/>
              <a:cs typeface="Arial MT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  <a:tab pos="299720" algn="l"/>
              </a:tabLst>
            </a:pPr>
            <a:r>
              <a:rPr sz="1300" spc="-5" dirty="0">
                <a:latin typeface="Arial MT"/>
                <a:cs typeface="Arial MT"/>
              </a:rPr>
              <a:t>In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the </a:t>
            </a:r>
            <a:r>
              <a:rPr sz="1300" spc="-5" dirty="0">
                <a:latin typeface="Arial MT"/>
                <a:cs typeface="Arial MT"/>
              </a:rPr>
              <a:t>step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given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on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the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side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15" dirty="0">
                <a:latin typeface="Arial MT"/>
                <a:cs typeface="Arial MT"/>
              </a:rPr>
              <a:t>we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adjusted</a:t>
            </a:r>
            <a:r>
              <a:rPr sz="1300" spc="2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the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15" dirty="0">
                <a:latin typeface="Arial MT"/>
                <a:cs typeface="Arial MT"/>
              </a:rPr>
              <a:t>column 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names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such</a:t>
            </a:r>
            <a:r>
              <a:rPr sz="1300" spc="-10" dirty="0">
                <a:latin typeface="Arial MT"/>
                <a:cs typeface="Arial MT"/>
              </a:rPr>
              <a:t> that </a:t>
            </a:r>
            <a:r>
              <a:rPr sz="1300" spc="-5" dirty="0">
                <a:latin typeface="Arial MT"/>
                <a:cs typeface="Arial MT"/>
              </a:rPr>
              <a:t>the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newly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added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feature</a:t>
            </a:r>
            <a:r>
              <a:rPr sz="1300" spc="2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at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the </a:t>
            </a:r>
            <a:r>
              <a:rPr sz="1300" spc="-30" dirty="0">
                <a:latin typeface="Arial MT"/>
                <a:cs typeface="Arial MT"/>
              </a:rPr>
              <a:t>end 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are</a:t>
            </a:r>
            <a:r>
              <a:rPr sz="1300" spc="-3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given</a:t>
            </a:r>
            <a:r>
              <a:rPr sz="1300" spc="3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index</a:t>
            </a:r>
            <a:r>
              <a:rPr sz="1300" spc="-1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value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&amp;</a:t>
            </a:r>
            <a:r>
              <a:rPr sz="1300" spc="-50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adjusted</a:t>
            </a:r>
            <a:r>
              <a:rPr sz="1300" spc="2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likewise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selling</a:t>
            </a:r>
            <a:r>
              <a:rPr sz="1300" spc="-10" dirty="0">
                <a:latin typeface="Arial MT"/>
                <a:cs typeface="Arial MT"/>
              </a:rPr>
              <a:t> </a:t>
            </a:r>
            <a:r>
              <a:rPr sz="1300" spc="-15" dirty="0">
                <a:latin typeface="Arial MT"/>
                <a:cs typeface="Arial MT"/>
              </a:rPr>
              <a:t>price </a:t>
            </a:r>
            <a:r>
              <a:rPr sz="1300" spc="-35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being</a:t>
            </a:r>
            <a:r>
              <a:rPr sz="1300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target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we</a:t>
            </a:r>
            <a:r>
              <a:rPr sz="1300" spc="5" dirty="0">
                <a:latin typeface="Arial MT"/>
                <a:cs typeface="Arial MT"/>
              </a:rPr>
              <a:t> </a:t>
            </a:r>
            <a:r>
              <a:rPr sz="1300" spc="-10" dirty="0">
                <a:latin typeface="Arial MT"/>
                <a:cs typeface="Arial MT"/>
              </a:rPr>
              <a:t>move</a:t>
            </a:r>
            <a:r>
              <a:rPr sz="1300" spc="1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it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5" dirty="0">
                <a:latin typeface="Arial MT"/>
                <a:cs typeface="Arial MT"/>
              </a:rPr>
              <a:t>to</a:t>
            </a:r>
            <a:r>
              <a:rPr sz="1300" spc="-25" dirty="0">
                <a:latin typeface="Arial MT"/>
                <a:cs typeface="Arial MT"/>
              </a:rPr>
              <a:t> </a:t>
            </a:r>
            <a:r>
              <a:rPr sz="1300" spc="-35" dirty="0">
                <a:latin typeface="Arial MT"/>
                <a:cs typeface="Arial MT"/>
              </a:rPr>
              <a:t>end.</a:t>
            </a:r>
            <a:endParaRPr sz="13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85470" y="1102220"/>
            <a:ext cx="3208781" cy="28035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105" y="237235"/>
            <a:ext cx="1623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heavy" spc="-5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D</a:t>
            </a:r>
            <a:r>
              <a:rPr sz="1800" b="1" i="1" u="heavy" spc="-6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at</a:t>
            </a:r>
            <a:r>
              <a:rPr sz="1800" b="1" i="1" u="heavy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a</a:t>
            </a:r>
            <a:r>
              <a:rPr sz="1800" b="1" i="1" u="heavy" spc="-16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u="heavy" spc="-6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i</a:t>
            </a:r>
            <a:r>
              <a:rPr sz="1800" b="1" i="1" u="heavy" spc="-6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ns</a:t>
            </a:r>
            <a:r>
              <a:rPr sz="1800" b="1" i="1" u="heavy" spc="-6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i</a:t>
            </a:r>
            <a:r>
              <a:rPr sz="1800" b="1" i="1" u="heavy" spc="-6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gh</a:t>
            </a:r>
            <a:r>
              <a:rPr sz="1800" b="1" i="1" u="heavy" spc="-6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t</a:t>
            </a:r>
            <a:r>
              <a:rPr sz="1800" b="1" i="1" u="heavy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s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0245" y="713359"/>
            <a:ext cx="221424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Ba</a:t>
            </a:r>
            <a:r>
              <a:rPr sz="1600" i="1" u="sng" spc="-1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s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ic</a:t>
            </a:r>
            <a:r>
              <a:rPr sz="1600" i="1" u="sng" spc="-4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600" i="1" u="sng" spc="-4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In</a:t>
            </a:r>
            <a:r>
              <a:rPr sz="1600" i="1" u="sng" spc="-4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f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o</a:t>
            </a:r>
            <a:r>
              <a:rPr sz="1600" i="1" u="sng" spc="-10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600" i="1" u="sng" spc="5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O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n </a:t>
            </a:r>
            <a:r>
              <a:rPr sz="1600" i="1" u="sng" spc="-2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Da</a:t>
            </a:r>
            <a:r>
              <a:rPr sz="1600" i="1" u="sng" spc="-2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t</a:t>
            </a:r>
            <a:r>
              <a:rPr sz="1600" i="1" u="sng" spc="-2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a</a:t>
            </a:r>
            <a:r>
              <a:rPr sz="1600" i="1" u="sng" spc="-2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se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t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1546" y="740791"/>
            <a:ext cx="420687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Data</a:t>
            </a:r>
            <a:r>
              <a:rPr sz="1600" i="1" u="sng" spc="-1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s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et</a:t>
            </a:r>
            <a:r>
              <a:rPr sz="1600" i="1" u="sng" spc="-3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a</a:t>
            </a:r>
            <a:r>
              <a:rPr sz="1600" i="1" u="sng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f</a:t>
            </a:r>
            <a:r>
              <a:rPr sz="1600" i="1" u="sng" spc="-1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te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r</a:t>
            </a:r>
            <a:r>
              <a:rPr sz="1600" i="1" u="sng" spc="-5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600" i="1" u="sng" spc="3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c</a:t>
            </a:r>
            <a:r>
              <a:rPr sz="1600" i="1" u="sng" spc="4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l</a:t>
            </a:r>
            <a:r>
              <a:rPr sz="1600" i="1" u="sng" spc="3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e</a:t>
            </a:r>
            <a:r>
              <a:rPr sz="1600" i="1" u="sng" spc="4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an</a:t>
            </a:r>
            <a:r>
              <a:rPr sz="1600" i="1" u="sng" spc="4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i</a:t>
            </a:r>
            <a:r>
              <a:rPr sz="1600" i="1" u="sng" spc="4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n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g</a:t>
            </a:r>
            <a:r>
              <a:rPr sz="1600" i="1" u="sng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&amp;</a:t>
            </a:r>
            <a:r>
              <a:rPr sz="1600" i="1" u="sng" spc="-15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600" i="1" u="sng" spc="5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a</a:t>
            </a:r>
            <a:r>
              <a:rPr sz="1600" i="1" u="sng" spc="5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ddi</a:t>
            </a:r>
            <a:r>
              <a:rPr sz="1600" i="1" u="sng" spc="5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n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g</a:t>
            </a:r>
            <a:r>
              <a:rPr sz="1600" i="1" u="sng" spc="8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600" i="1" u="sng" spc="-1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f</a:t>
            </a:r>
            <a:r>
              <a:rPr sz="1600" i="1" u="sng" spc="-2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e</a:t>
            </a:r>
            <a:r>
              <a:rPr sz="1600" i="1" u="sng" spc="-2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a</a:t>
            </a:r>
            <a:r>
              <a:rPr sz="1600" i="1" u="sng" spc="-2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t</a:t>
            </a:r>
            <a:r>
              <a:rPr sz="1600" i="1" u="sng" spc="-2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u</a:t>
            </a:r>
            <a:r>
              <a:rPr sz="1600" i="1" u="sng" spc="-1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r</a:t>
            </a:r>
            <a:r>
              <a:rPr sz="1600" i="1" u="sng" spc="-2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e</a:t>
            </a:r>
            <a:r>
              <a:rPr sz="1600" i="1" u="sng" spc="-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s</a:t>
            </a:r>
            <a:endParaRPr sz="16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0219" y="3997248"/>
            <a:ext cx="2743835" cy="880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he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contains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b="1" i="1" spc="-5" dirty="0">
                <a:latin typeface="Arial" panose="020B0604020202020204"/>
                <a:cs typeface="Arial" panose="020B0604020202020204"/>
              </a:rPr>
              <a:t>434</a:t>
            </a:r>
            <a:r>
              <a:rPr sz="1400" b="1" i="1" dirty="0">
                <a:latin typeface="Arial" panose="020B0604020202020204"/>
                <a:cs typeface="Arial" panose="020B0604020202020204"/>
              </a:rPr>
              <a:t>0</a:t>
            </a:r>
            <a:r>
              <a:rPr sz="1400" b="1" i="1" spc="-40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i="1" dirty="0">
                <a:latin typeface="Arial" panose="020B0604020202020204"/>
                <a:cs typeface="Arial" panose="020B0604020202020204"/>
              </a:rPr>
              <a:t>r</a:t>
            </a:r>
            <a:r>
              <a:rPr sz="1400" b="1" i="1" spc="-10" dirty="0">
                <a:latin typeface="Arial" panose="020B0604020202020204"/>
                <a:cs typeface="Arial" panose="020B0604020202020204"/>
              </a:rPr>
              <a:t>o</a:t>
            </a:r>
            <a:r>
              <a:rPr sz="1400" b="1" i="1" dirty="0">
                <a:latin typeface="Arial" panose="020B0604020202020204"/>
                <a:cs typeface="Arial" panose="020B0604020202020204"/>
              </a:rPr>
              <a:t>ws</a:t>
            </a:r>
            <a:r>
              <a:rPr sz="1400" b="1" i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i="1" dirty="0">
                <a:latin typeface="Arial" panose="020B0604020202020204"/>
                <a:cs typeface="Arial" panose="020B0604020202020204"/>
              </a:rPr>
              <a:t>&amp;  8</a:t>
            </a:r>
            <a:r>
              <a:rPr sz="1400" b="1" i="1" spc="-3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i="1" spc="-5" dirty="0">
                <a:latin typeface="Arial" panose="020B0604020202020204"/>
                <a:cs typeface="Arial" panose="020B0604020202020204"/>
              </a:rPr>
              <a:t>columns</a:t>
            </a:r>
            <a:r>
              <a:rPr sz="1400" b="1" i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all</a:t>
            </a:r>
            <a:r>
              <a:rPr sz="1400" spc="-1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are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non-null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values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i="1" dirty="0">
                <a:latin typeface="Arial" panose="020B0604020202020204"/>
                <a:cs typeface="Arial" panose="020B0604020202020204"/>
              </a:rPr>
              <a:t>3 are numerical </a:t>
            </a:r>
            <a:r>
              <a:rPr sz="1400" spc="-5" dirty="0">
                <a:latin typeface="Arial MT"/>
                <a:cs typeface="Arial MT"/>
              </a:rPr>
              <a:t>while </a:t>
            </a:r>
            <a:r>
              <a:rPr sz="1400" i="1" dirty="0">
                <a:latin typeface="Arial" panose="020B0604020202020204"/>
                <a:cs typeface="Arial" panose="020B0604020202020204"/>
              </a:rPr>
              <a:t>5 </a:t>
            </a:r>
            <a:r>
              <a:rPr sz="1400" i="1" spc="-20" dirty="0">
                <a:latin typeface="Arial" panose="020B0604020202020204"/>
                <a:cs typeface="Arial" panose="020B0604020202020204"/>
              </a:rPr>
              <a:t>are </a:t>
            </a:r>
            <a:r>
              <a:rPr sz="1400" i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1400" i="1" dirty="0">
                <a:latin typeface="Arial" panose="020B0604020202020204"/>
                <a:cs typeface="Arial" panose="020B0604020202020204"/>
              </a:rPr>
              <a:t>catego</a:t>
            </a:r>
            <a:r>
              <a:rPr sz="1400" i="1" spc="-15" dirty="0">
                <a:latin typeface="Arial" panose="020B0604020202020204"/>
                <a:cs typeface="Arial" panose="020B0604020202020204"/>
              </a:rPr>
              <a:t>r</a:t>
            </a:r>
            <a:r>
              <a:rPr sz="1400" i="1" dirty="0">
                <a:latin typeface="Arial" panose="020B0604020202020204"/>
                <a:cs typeface="Arial" panose="020B0604020202020204"/>
              </a:rPr>
              <a:t>ic</a:t>
            </a:r>
            <a:r>
              <a:rPr sz="1400" i="1" spc="-15" dirty="0">
                <a:latin typeface="Arial" panose="020B0604020202020204"/>
                <a:cs typeface="Arial" panose="020B0604020202020204"/>
              </a:rPr>
              <a:t>a</a:t>
            </a:r>
            <a:r>
              <a:rPr sz="1400" i="1" dirty="0">
                <a:latin typeface="Arial" panose="020B0604020202020204"/>
                <a:cs typeface="Arial" panose="020B0604020202020204"/>
              </a:rPr>
              <a:t>l</a:t>
            </a:r>
            <a:r>
              <a:rPr sz="1400" i="1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1400" i="1" spc="-20" dirty="0">
                <a:latin typeface="Arial" panose="020B0604020202020204"/>
                <a:cs typeface="Arial" panose="020B0604020202020204"/>
              </a:rPr>
              <a:t>ty</a:t>
            </a:r>
            <a:r>
              <a:rPr sz="1400" i="1" spc="-30" dirty="0">
                <a:latin typeface="Arial" panose="020B0604020202020204"/>
                <a:cs typeface="Arial" panose="020B0604020202020204"/>
              </a:rPr>
              <a:t>pe</a:t>
            </a:r>
            <a:r>
              <a:rPr sz="1400" i="1" dirty="0">
                <a:latin typeface="Arial" panose="020B0604020202020204"/>
                <a:cs typeface="Arial" panose="020B0604020202020204"/>
              </a:rPr>
              <a:t>.</a:t>
            </a:r>
            <a:endParaRPr sz="1400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22878" y="1087043"/>
            <a:ext cx="4691633" cy="28399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906139" y="3997248"/>
            <a:ext cx="3827145" cy="10934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After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cleaning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7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</a:t>
            </a:r>
            <a:r>
              <a:rPr sz="1400" spc="-6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,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removing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duplicates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and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adding removing features </a:t>
            </a:r>
            <a:r>
              <a:rPr sz="1400" dirty="0">
                <a:latin typeface="Arial MT"/>
                <a:cs typeface="Arial MT"/>
              </a:rPr>
              <a:t>from </a:t>
            </a:r>
            <a:r>
              <a:rPr sz="1400" spc="-5" dirty="0">
                <a:latin typeface="Arial MT"/>
                <a:cs typeface="Arial MT"/>
              </a:rPr>
              <a:t>dataset </a:t>
            </a:r>
            <a:r>
              <a:rPr sz="1400" dirty="0">
                <a:latin typeface="Arial MT"/>
                <a:cs typeface="Arial MT"/>
              </a:rPr>
              <a:t>the </a:t>
            </a:r>
            <a:r>
              <a:rPr sz="1400" spc="-20" dirty="0">
                <a:latin typeface="Arial MT"/>
                <a:cs typeface="Arial MT"/>
              </a:rPr>
              <a:t>new </a:t>
            </a:r>
            <a:r>
              <a:rPr sz="1400" spc="-1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</a:t>
            </a:r>
            <a:r>
              <a:rPr sz="1400" spc="-5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ces</a:t>
            </a:r>
            <a:r>
              <a:rPr sz="1400" spc="-5" dirty="0">
                <a:latin typeface="Arial MT"/>
                <a:cs typeface="Arial MT"/>
              </a:rPr>
              <a:t>s</a:t>
            </a:r>
            <a:r>
              <a:rPr sz="1400" dirty="0">
                <a:latin typeface="Arial MT"/>
                <a:cs typeface="Arial MT"/>
              </a:rPr>
              <a:t>ed</a:t>
            </a:r>
            <a:r>
              <a:rPr sz="1400" spc="-10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dataset</a:t>
            </a:r>
            <a:r>
              <a:rPr sz="1400" spc="-9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contains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b="1" i="1" spc="-5" dirty="0">
                <a:latin typeface="Arial" panose="020B0604020202020204"/>
                <a:cs typeface="Arial" panose="020B0604020202020204"/>
              </a:rPr>
              <a:t>357</a:t>
            </a:r>
            <a:r>
              <a:rPr sz="1400" b="1" i="1" dirty="0">
                <a:latin typeface="Arial" panose="020B0604020202020204"/>
                <a:cs typeface="Arial" panose="020B0604020202020204"/>
              </a:rPr>
              <a:t>7</a:t>
            </a:r>
            <a:r>
              <a:rPr sz="1400" b="1" i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i="1" dirty="0">
                <a:latin typeface="Arial" panose="020B0604020202020204"/>
                <a:cs typeface="Arial" panose="020B0604020202020204"/>
              </a:rPr>
              <a:t>r</a:t>
            </a:r>
            <a:r>
              <a:rPr sz="1400" b="1" i="1" spc="-10" dirty="0">
                <a:latin typeface="Arial" panose="020B0604020202020204"/>
                <a:cs typeface="Arial" panose="020B0604020202020204"/>
              </a:rPr>
              <a:t>o</a:t>
            </a:r>
            <a:r>
              <a:rPr sz="1400" b="1" i="1" dirty="0">
                <a:latin typeface="Arial" panose="020B0604020202020204"/>
                <a:cs typeface="Arial" panose="020B0604020202020204"/>
              </a:rPr>
              <a:t>ws</a:t>
            </a:r>
            <a:r>
              <a:rPr sz="1400" b="1" i="1" spc="-4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i="1" dirty="0">
                <a:latin typeface="Arial" panose="020B0604020202020204"/>
                <a:cs typeface="Arial" panose="020B0604020202020204"/>
              </a:rPr>
              <a:t>&amp;</a:t>
            </a:r>
            <a:r>
              <a:rPr sz="1400" b="1" i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400" b="1" i="1" spc="-30" dirty="0">
                <a:latin typeface="Arial" panose="020B0604020202020204"/>
                <a:cs typeface="Arial" panose="020B0604020202020204"/>
              </a:rPr>
              <a:t>10  </a:t>
            </a:r>
            <a:r>
              <a:rPr sz="1400" b="1" i="1" spc="-5" dirty="0">
                <a:latin typeface="Arial" panose="020B0604020202020204"/>
                <a:cs typeface="Arial" panose="020B0604020202020204"/>
              </a:rPr>
              <a:t>columns</a:t>
            </a:r>
            <a:r>
              <a:rPr sz="1400" spc="-5" dirty="0">
                <a:latin typeface="Arial MT"/>
                <a:cs typeface="Arial MT"/>
              </a:rPr>
              <a:t>.</a:t>
            </a:r>
            <a:r>
              <a:rPr sz="1400" i="1" spc="-5" dirty="0">
                <a:latin typeface="Arial" panose="020B0604020202020204"/>
                <a:cs typeface="Arial" panose="020B0604020202020204"/>
              </a:rPr>
              <a:t>3</a:t>
            </a:r>
            <a:r>
              <a:rPr sz="1400" i="1" spc="-105" dirty="0">
                <a:latin typeface="Arial" panose="020B0604020202020204"/>
                <a:cs typeface="Arial" panose="020B0604020202020204"/>
              </a:rPr>
              <a:t> </a:t>
            </a:r>
            <a:r>
              <a:rPr sz="1400" i="1" dirty="0">
                <a:latin typeface="Arial" panose="020B0604020202020204"/>
                <a:cs typeface="Arial" panose="020B0604020202020204"/>
              </a:rPr>
              <a:t>are</a:t>
            </a:r>
            <a:r>
              <a:rPr sz="1400" i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i="1" dirty="0">
                <a:latin typeface="Arial" panose="020B0604020202020204"/>
                <a:cs typeface="Arial" panose="020B0604020202020204"/>
              </a:rPr>
              <a:t>numerical</a:t>
            </a:r>
            <a:r>
              <a:rPr sz="1400" i="1" spc="-80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5" dirty="0">
                <a:latin typeface="Arial MT"/>
                <a:cs typeface="Arial MT"/>
              </a:rPr>
              <a:t>while</a:t>
            </a:r>
            <a:r>
              <a:rPr sz="1400" dirty="0">
                <a:latin typeface="Arial MT"/>
                <a:cs typeface="Arial MT"/>
              </a:rPr>
              <a:t> </a:t>
            </a:r>
            <a:r>
              <a:rPr sz="1400" i="1" dirty="0">
                <a:latin typeface="Arial" panose="020B0604020202020204"/>
                <a:cs typeface="Arial" panose="020B0604020202020204"/>
              </a:rPr>
              <a:t>7</a:t>
            </a:r>
            <a:r>
              <a:rPr sz="1400" i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400" i="1" dirty="0">
                <a:latin typeface="Arial" panose="020B0604020202020204"/>
                <a:cs typeface="Arial" panose="020B0604020202020204"/>
              </a:rPr>
              <a:t>are</a:t>
            </a:r>
            <a:r>
              <a:rPr sz="1400" i="1" spc="-50" dirty="0">
                <a:latin typeface="Arial" panose="020B0604020202020204"/>
                <a:cs typeface="Arial" panose="020B0604020202020204"/>
              </a:rPr>
              <a:t> </a:t>
            </a:r>
            <a:r>
              <a:rPr sz="1400" i="1" spc="-15" dirty="0">
                <a:latin typeface="Arial" panose="020B0604020202020204"/>
                <a:cs typeface="Arial" panose="020B0604020202020204"/>
              </a:rPr>
              <a:t>categorical </a:t>
            </a:r>
            <a:r>
              <a:rPr sz="1400" i="1" spc="-375" dirty="0">
                <a:latin typeface="Arial" panose="020B0604020202020204"/>
                <a:cs typeface="Arial" panose="020B0604020202020204"/>
              </a:rPr>
              <a:t> </a:t>
            </a:r>
            <a:r>
              <a:rPr sz="1400" spc="-15" dirty="0">
                <a:latin typeface="Arial MT"/>
                <a:cs typeface="Arial MT"/>
              </a:rPr>
              <a:t>columns.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208788" y="1377696"/>
            <a:ext cx="4031741" cy="2925317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3105" y="279908"/>
            <a:ext cx="1830705" cy="4368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700" i="1" u="heavy" spc="-2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E</a:t>
            </a:r>
            <a:r>
              <a:rPr sz="2700" i="1" u="heavy" spc="-3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D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</a:t>
            </a:r>
            <a:r>
              <a:rPr sz="2700" i="1" u="heavy" spc="-254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 </a:t>
            </a:r>
            <a:r>
              <a:rPr sz="2700" i="1" u="heavy" spc="-9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G</a:t>
            </a:r>
            <a:r>
              <a:rPr sz="2700" i="1" u="heavy" spc="-8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r</a:t>
            </a:r>
            <a:r>
              <a:rPr sz="2700" i="1" u="heavy" spc="-90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aphs</a:t>
            </a:r>
            <a:r>
              <a:rPr sz="2700" i="1" u="heavy" dirty="0">
                <a:solidFill>
                  <a:srgbClr val="90C225"/>
                </a:solidFill>
                <a:uFill>
                  <a:solidFill>
                    <a:srgbClr val="90C225"/>
                  </a:solidFill>
                </a:uFill>
                <a:latin typeface="Trebuchet MS" panose="020B0603020202020204"/>
                <a:cs typeface="Trebuchet MS" panose="020B0603020202020204"/>
              </a:rPr>
              <a:t>.</a:t>
            </a:r>
            <a:endParaRPr sz="2700">
              <a:latin typeface="Trebuchet MS" panose="020B0603020202020204"/>
              <a:cs typeface="Trebuchet MS" panose="020B0603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6596" y="860297"/>
            <a:ext cx="76009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" dirty="0">
                <a:latin typeface="Verdana" panose="020B0604030504040204"/>
                <a:cs typeface="Verdana" panose="020B0604030504040204"/>
              </a:rPr>
              <a:t>The</a:t>
            </a:r>
            <a:r>
              <a:rPr sz="14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5" dirty="0">
                <a:latin typeface="Verdana" panose="020B0604030504040204"/>
                <a:cs typeface="Verdana" panose="020B0604030504040204"/>
              </a:rPr>
              <a:t>graphs</a:t>
            </a:r>
            <a:r>
              <a:rPr sz="1400" spc="-3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below</a:t>
            </a:r>
            <a:r>
              <a:rPr sz="1400" spc="-6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20" dirty="0">
                <a:latin typeface="Verdana" panose="020B0604030504040204"/>
                <a:cs typeface="Verdana" panose="020B0604030504040204"/>
              </a:rPr>
              <a:t>are</a:t>
            </a:r>
            <a:r>
              <a:rPr sz="1400" spc="-5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made</a:t>
            </a:r>
            <a:r>
              <a:rPr sz="1400" spc="-2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using</a:t>
            </a:r>
            <a:r>
              <a:rPr sz="1400" spc="-6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matplotlib</a:t>
            </a:r>
            <a:r>
              <a:rPr sz="1400" spc="-9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&amp;</a:t>
            </a:r>
            <a:r>
              <a:rPr sz="1400" spc="-14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Seaborn</a:t>
            </a:r>
            <a:r>
              <a:rPr sz="1400" spc="-4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25" dirty="0">
                <a:latin typeface="Verdana" panose="020B0604030504040204"/>
                <a:cs typeface="Verdana" panose="020B0604030504040204"/>
              </a:rPr>
              <a:t>library</a:t>
            </a:r>
            <a:r>
              <a:rPr sz="1400" spc="-9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(code</a:t>
            </a:r>
            <a:r>
              <a:rPr sz="1400" spc="-3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5" dirty="0">
                <a:latin typeface="Verdana" panose="020B0604030504040204"/>
                <a:cs typeface="Verdana" panose="020B0604030504040204"/>
              </a:rPr>
              <a:t>in</a:t>
            </a:r>
            <a:r>
              <a:rPr sz="1400" spc="-4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dirty="0">
                <a:latin typeface="Verdana" panose="020B0604030504040204"/>
                <a:cs typeface="Verdana" panose="020B0604030504040204"/>
              </a:rPr>
              <a:t>notebook</a:t>
            </a:r>
            <a:r>
              <a:rPr sz="1400" spc="-8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spc="-10" dirty="0">
                <a:latin typeface="Verdana" panose="020B0604030504040204"/>
                <a:cs typeface="Verdana" panose="020B0604030504040204"/>
              </a:rPr>
              <a:t>file)</a:t>
            </a:r>
            <a:endParaRPr sz="1400">
              <a:latin typeface="Verdana" panose="020B0604030504040204"/>
              <a:cs typeface="Verdana" panose="020B0604030504040204"/>
            </a:endParaRPr>
          </a:p>
          <a:p>
            <a:pPr marL="12700">
              <a:lnSpc>
                <a:spcPct val="100000"/>
              </a:lnSpc>
              <a:tabLst>
                <a:tab pos="4584700" algn="l"/>
              </a:tabLst>
            </a:pPr>
            <a:r>
              <a:rPr sz="1400" b="1" u="heavy" spc="-3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C</a:t>
            </a:r>
            <a:r>
              <a:rPr sz="1400" b="1" u="heavy" spc="-4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oun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t</a:t>
            </a:r>
            <a:r>
              <a:rPr sz="1400" b="1" u="heavy" spc="-114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400" b="1" u="heavy" spc="-2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Pl</a:t>
            </a:r>
            <a:r>
              <a:rPr sz="1400" b="1" u="heavy" spc="-3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o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t</a:t>
            </a:r>
            <a:r>
              <a:rPr sz="1400" b="1" dirty="0">
                <a:latin typeface="Verdana" panose="020B0604030504040204"/>
                <a:cs typeface="Verdana" panose="020B0604030504040204"/>
              </a:rPr>
              <a:t>	</a:t>
            </a:r>
            <a:r>
              <a:rPr sz="1400" b="1" u="heavy" spc="-6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H</a:t>
            </a:r>
            <a:r>
              <a:rPr sz="1400" b="1" u="heavy" spc="-6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is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t</a:t>
            </a:r>
            <a:r>
              <a:rPr sz="1400" b="1" u="heavy" spc="-16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400" b="1" u="heavy" spc="-25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Pl</a:t>
            </a:r>
            <a:r>
              <a:rPr sz="1400" b="1" u="heavy" spc="-30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o</a:t>
            </a:r>
            <a:r>
              <a:rPr sz="1400" b="1" u="heavy" dirty="0">
                <a:uFill>
                  <a:solidFill>
                    <a:srgbClr val="000000"/>
                  </a:solidFill>
                </a:uFill>
                <a:latin typeface="Verdana" panose="020B0604030504040204"/>
                <a:cs typeface="Verdana" panose="020B0604030504040204"/>
              </a:rPr>
              <a:t>t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47870" y="1387195"/>
            <a:ext cx="4388358" cy="2925317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09091" y="4371847"/>
            <a:ext cx="32931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Count-plot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showing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distribution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cars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according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30" dirty="0">
                <a:latin typeface="Arial MT"/>
                <a:cs typeface="Arial MT"/>
              </a:rPr>
              <a:t> b</a:t>
            </a:r>
            <a:r>
              <a:rPr sz="1400" spc="-25" dirty="0">
                <a:latin typeface="Arial MT"/>
                <a:cs typeface="Arial MT"/>
              </a:rPr>
              <a:t>r</a:t>
            </a:r>
            <a:r>
              <a:rPr sz="1400" spc="-30" dirty="0">
                <a:latin typeface="Arial MT"/>
                <a:cs typeface="Arial MT"/>
              </a:rPr>
              <a:t>an</a:t>
            </a:r>
            <a:r>
              <a:rPr sz="1400" dirty="0">
                <a:latin typeface="Arial MT"/>
                <a:cs typeface="Arial MT"/>
              </a:rPr>
              <a:t>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953127" y="4372457"/>
            <a:ext cx="3151505" cy="453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Hist-plot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to</a:t>
            </a:r>
            <a:r>
              <a:rPr sz="1400" spc="-3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showcase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selling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price</a:t>
            </a:r>
            <a:r>
              <a:rPr sz="1400" spc="-65" dirty="0">
                <a:latin typeface="Arial MT"/>
                <a:cs typeface="Arial MT"/>
              </a:rPr>
              <a:t> </a:t>
            </a:r>
            <a:r>
              <a:rPr sz="1400" spc="-25" dirty="0">
                <a:latin typeface="Arial MT"/>
                <a:cs typeface="Arial MT"/>
              </a:rPr>
              <a:t>of</a:t>
            </a:r>
            <a:endParaRPr sz="1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dirty="0">
                <a:latin typeface="Arial MT"/>
                <a:cs typeface="Arial MT"/>
              </a:rPr>
              <a:t>various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brands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51510" y="261950"/>
            <a:ext cx="153352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i="1" u="heavy" spc="-3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E</a:t>
            </a:r>
            <a:r>
              <a:rPr sz="1800" b="1" i="1" u="heavy" spc="-2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D</a:t>
            </a:r>
            <a:r>
              <a:rPr sz="1800" b="1" i="1" u="heavy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A</a:t>
            </a:r>
            <a:r>
              <a:rPr sz="1800" b="1" i="1" u="heavy" spc="-14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 </a:t>
            </a:r>
            <a:r>
              <a:rPr sz="1800" b="1" i="1" u="heavy" spc="-8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G</a:t>
            </a:r>
            <a:r>
              <a:rPr sz="1800" b="1" i="1" u="heavy" spc="-8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r</a:t>
            </a:r>
            <a:r>
              <a:rPr sz="1800" b="1" i="1" u="heavy" spc="-9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ap</a:t>
            </a:r>
            <a:r>
              <a:rPr sz="1800" b="1" i="1" u="heavy" spc="-85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h</a:t>
            </a:r>
            <a:r>
              <a:rPr sz="1800" b="1" i="1" u="heavy" spc="-90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s</a:t>
            </a:r>
            <a:r>
              <a:rPr sz="1800" b="1" i="1" u="heavy" dirty="0">
                <a:solidFill>
                  <a:srgbClr val="04A37C"/>
                </a:solidFill>
                <a:uFill>
                  <a:solidFill>
                    <a:srgbClr val="04A37C"/>
                  </a:solidFill>
                </a:uFill>
                <a:latin typeface="Verdana" panose="020B0604030504040204"/>
                <a:cs typeface="Verdana" panose="020B0604030504040204"/>
              </a:rPr>
              <a:t>.</a:t>
            </a:r>
            <a:endParaRPr sz="18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63522" y="733501"/>
            <a:ext cx="256921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35" dirty="0">
                <a:latin typeface="Verdana" panose="020B0604030504040204"/>
                <a:cs typeface="Verdana" panose="020B0604030504040204"/>
              </a:rPr>
              <a:t>P</a:t>
            </a:r>
            <a:r>
              <a:rPr sz="1400" b="1" i="1" spc="-40" dirty="0">
                <a:latin typeface="Verdana" panose="020B0604030504040204"/>
                <a:cs typeface="Verdana" panose="020B0604030504040204"/>
              </a:rPr>
              <a:t>ai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r</a:t>
            </a:r>
            <a:r>
              <a:rPr sz="1400" b="1" i="1" spc="-15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Pl</a:t>
            </a:r>
            <a:r>
              <a:rPr sz="1400" b="1" i="1" spc="-5" dirty="0">
                <a:latin typeface="Verdana" panose="020B0604030504040204"/>
                <a:cs typeface="Verdana" panose="020B0604030504040204"/>
              </a:rPr>
              <a:t>o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t </a:t>
            </a:r>
            <a:r>
              <a:rPr sz="1400" b="1" i="1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70" dirty="0">
                <a:latin typeface="Verdana" panose="020B0604030504040204"/>
                <a:cs typeface="Verdana" panose="020B0604030504040204"/>
              </a:rPr>
              <a:t>(N</a:t>
            </a:r>
            <a:r>
              <a:rPr sz="1400" b="1" i="1" spc="-80" dirty="0">
                <a:latin typeface="Verdana" panose="020B0604030504040204"/>
                <a:cs typeface="Verdana" panose="020B0604030504040204"/>
              </a:rPr>
              <a:t>u</a:t>
            </a:r>
            <a:r>
              <a:rPr sz="1400" b="1" i="1" spc="-75" dirty="0">
                <a:latin typeface="Verdana" panose="020B0604030504040204"/>
                <a:cs typeface="Verdana" panose="020B0604030504040204"/>
              </a:rPr>
              <a:t>meric</a:t>
            </a:r>
            <a:r>
              <a:rPr sz="1400" b="1" i="1" spc="-80" dirty="0">
                <a:latin typeface="Verdana" panose="020B0604030504040204"/>
                <a:cs typeface="Verdana" panose="020B0604030504040204"/>
              </a:rPr>
              <a:t>a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l</a:t>
            </a:r>
            <a:r>
              <a:rPr sz="1400" b="1" i="1" spc="-19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30" dirty="0">
                <a:latin typeface="Verdana" panose="020B0604030504040204"/>
                <a:cs typeface="Verdana" panose="020B0604030504040204"/>
              </a:rPr>
              <a:t>Data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)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64760" y="759917"/>
            <a:ext cx="272415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i="1" spc="-35" dirty="0">
                <a:latin typeface="Verdana" panose="020B0604030504040204"/>
                <a:cs typeface="Verdana" panose="020B0604030504040204"/>
              </a:rPr>
              <a:t>C</a:t>
            </a:r>
            <a:r>
              <a:rPr sz="1400" b="1" i="1" spc="-45" dirty="0">
                <a:latin typeface="Verdana" panose="020B0604030504040204"/>
                <a:cs typeface="Verdana" panose="020B0604030504040204"/>
              </a:rPr>
              <a:t>oun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114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35" dirty="0">
                <a:latin typeface="Verdana" panose="020B0604030504040204"/>
                <a:cs typeface="Verdana" panose="020B0604030504040204"/>
              </a:rPr>
              <a:t>P</a:t>
            </a:r>
            <a:r>
              <a:rPr sz="1400" b="1" i="1" spc="-40" dirty="0">
                <a:latin typeface="Verdana" panose="020B0604030504040204"/>
                <a:cs typeface="Verdana" panose="020B0604030504040204"/>
              </a:rPr>
              <a:t>l</a:t>
            </a:r>
            <a:r>
              <a:rPr sz="1400" b="1" i="1" spc="-45" dirty="0">
                <a:latin typeface="Verdana" panose="020B0604030504040204"/>
                <a:cs typeface="Verdana" panose="020B0604030504040204"/>
              </a:rPr>
              <a:t>o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t</a:t>
            </a:r>
            <a:r>
              <a:rPr sz="1400" b="1" i="1" spc="-100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45" dirty="0">
                <a:latin typeface="Verdana" panose="020B0604030504040204"/>
                <a:cs typeface="Verdana" panose="020B0604030504040204"/>
              </a:rPr>
              <a:t>(</a:t>
            </a:r>
            <a:r>
              <a:rPr sz="1400" b="1" i="1" spc="-50" dirty="0">
                <a:latin typeface="Verdana" panose="020B0604030504040204"/>
                <a:cs typeface="Verdana" panose="020B0604030504040204"/>
              </a:rPr>
              <a:t>C</a:t>
            </a:r>
            <a:r>
              <a:rPr sz="1400" b="1" i="1" spc="-55" dirty="0">
                <a:latin typeface="Verdana" panose="020B0604030504040204"/>
                <a:cs typeface="Verdana" panose="020B0604030504040204"/>
              </a:rPr>
              <a:t>at</a:t>
            </a:r>
            <a:r>
              <a:rPr sz="1400" b="1" i="1" spc="-50" dirty="0">
                <a:latin typeface="Verdana" panose="020B0604030504040204"/>
                <a:cs typeface="Verdana" panose="020B0604030504040204"/>
              </a:rPr>
              <a:t>e</a:t>
            </a:r>
            <a:r>
              <a:rPr sz="1400" b="1" i="1" spc="-60" dirty="0">
                <a:latin typeface="Verdana" panose="020B0604030504040204"/>
                <a:cs typeface="Verdana" panose="020B0604030504040204"/>
              </a:rPr>
              <a:t>g</a:t>
            </a:r>
            <a:r>
              <a:rPr sz="1400" b="1" i="1" spc="-55" dirty="0">
                <a:latin typeface="Verdana" panose="020B0604030504040204"/>
                <a:cs typeface="Verdana" panose="020B0604030504040204"/>
              </a:rPr>
              <a:t>or</a:t>
            </a:r>
            <a:r>
              <a:rPr sz="1400" b="1" i="1" spc="-50" dirty="0">
                <a:latin typeface="Verdana" panose="020B0604030504040204"/>
                <a:cs typeface="Verdana" panose="020B0604030504040204"/>
              </a:rPr>
              <a:t>ic</a:t>
            </a:r>
            <a:r>
              <a:rPr sz="1400" b="1" i="1" spc="-65" dirty="0">
                <a:latin typeface="Verdana" panose="020B0604030504040204"/>
                <a:cs typeface="Verdana" panose="020B0604030504040204"/>
              </a:rPr>
              <a:t>a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l</a:t>
            </a:r>
            <a:r>
              <a:rPr sz="1400" b="1" i="1" spc="-165" dirty="0">
                <a:latin typeface="Verdana" panose="020B0604030504040204"/>
                <a:cs typeface="Verdana" panose="020B0604030504040204"/>
              </a:rPr>
              <a:t> </a:t>
            </a:r>
            <a:r>
              <a:rPr sz="1400" b="1" i="1" spc="-30" dirty="0">
                <a:latin typeface="Verdana" panose="020B0604030504040204"/>
                <a:cs typeface="Verdana" panose="020B0604030504040204"/>
              </a:rPr>
              <a:t>Dat</a:t>
            </a:r>
            <a:r>
              <a:rPr sz="1400" b="1" i="1" dirty="0">
                <a:latin typeface="Verdana" panose="020B0604030504040204"/>
                <a:cs typeface="Verdana" panose="020B0604030504040204"/>
              </a:rPr>
              <a:t>a</a:t>
            </a:r>
            <a:endParaRPr sz="1400">
              <a:latin typeface="Verdana" panose="020B0604030504040204"/>
              <a:cs typeface="Verdana" panose="020B060403050404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8632" y="1152410"/>
            <a:ext cx="8166734" cy="3097530"/>
            <a:chOff x="488632" y="1152410"/>
            <a:chExt cx="8166734" cy="3097530"/>
          </a:xfrm>
        </p:grpSpPr>
        <p:pic>
          <p:nvPicPr>
            <p:cNvPr id="6" name="object 6"/>
            <p:cNvPicPr/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488632" y="1166152"/>
              <a:ext cx="3717798" cy="307009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53916" y="1152410"/>
              <a:ext cx="4501134" cy="309753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97788" y="4301134"/>
            <a:ext cx="3119120" cy="66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 MT"/>
                <a:cs typeface="Arial MT"/>
              </a:rPr>
              <a:t>Pai</a:t>
            </a:r>
            <a:r>
              <a:rPr sz="1400" dirty="0">
                <a:latin typeface="Arial MT"/>
                <a:cs typeface="Arial MT"/>
              </a:rPr>
              <a:t>r-</a:t>
            </a:r>
            <a:r>
              <a:rPr sz="1400" spc="-5" dirty="0">
                <a:latin typeface="Arial MT"/>
                <a:cs typeface="Arial MT"/>
              </a:rPr>
              <a:t>plo</a:t>
            </a:r>
            <a:r>
              <a:rPr sz="1400" dirty="0">
                <a:latin typeface="Arial MT"/>
                <a:cs typeface="Arial MT"/>
              </a:rPr>
              <a:t>t</a:t>
            </a:r>
            <a:r>
              <a:rPr sz="1400" spc="-7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sho</a:t>
            </a:r>
            <a:r>
              <a:rPr sz="1400" spc="-20" dirty="0">
                <a:latin typeface="Arial MT"/>
                <a:cs typeface="Arial MT"/>
              </a:rPr>
              <a:t>w</a:t>
            </a:r>
            <a:r>
              <a:rPr sz="1400" dirty="0">
                <a:latin typeface="Arial MT"/>
                <a:cs typeface="Arial MT"/>
              </a:rPr>
              <a:t>ing</a:t>
            </a:r>
            <a:r>
              <a:rPr sz="1400" spc="-5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the</a:t>
            </a:r>
            <a:r>
              <a:rPr sz="1400" spc="-5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distribu</a:t>
            </a:r>
            <a:r>
              <a:rPr sz="1400" spc="-10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ion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30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f  nu</a:t>
            </a:r>
            <a:r>
              <a:rPr sz="1400" spc="-10" dirty="0">
                <a:latin typeface="Arial MT"/>
                <a:cs typeface="Arial MT"/>
              </a:rPr>
              <a:t>m</a:t>
            </a:r>
            <a:r>
              <a:rPr sz="1400" dirty="0">
                <a:latin typeface="Arial MT"/>
                <a:cs typeface="Arial MT"/>
              </a:rPr>
              <a:t>erical</a:t>
            </a:r>
            <a:r>
              <a:rPr sz="1400" spc="-8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data(s</a:t>
            </a:r>
            <a:r>
              <a:rPr sz="1400" spc="-15" dirty="0">
                <a:latin typeface="Arial MT"/>
                <a:cs typeface="Arial MT"/>
              </a:rPr>
              <a:t>e</a:t>
            </a:r>
            <a:r>
              <a:rPr sz="1400" dirty="0">
                <a:latin typeface="Arial MT"/>
                <a:cs typeface="Arial MT"/>
              </a:rPr>
              <a:t>lling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price,</a:t>
            </a:r>
            <a:r>
              <a:rPr sz="1400" spc="-8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k</a:t>
            </a:r>
            <a:r>
              <a:rPr sz="1400" spc="-20" dirty="0">
                <a:latin typeface="Arial MT"/>
                <a:cs typeface="Arial MT"/>
              </a:rPr>
              <a:t>m</a:t>
            </a:r>
            <a:r>
              <a:rPr sz="1400" spc="-15" dirty="0">
                <a:latin typeface="Arial MT"/>
                <a:cs typeface="Arial MT"/>
              </a:rPr>
              <a:t>_dri</a:t>
            </a:r>
            <a:r>
              <a:rPr sz="1400" spc="-30" dirty="0">
                <a:latin typeface="Arial MT"/>
                <a:cs typeface="Arial MT"/>
              </a:rPr>
              <a:t>v</a:t>
            </a:r>
            <a:r>
              <a:rPr sz="1400" spc="-15" dirty="0">
                <a:latin typeface="Arial MT"/>
                <a:cs typeface="Arial MT"/>
              </a:rPr>
              <a:t>en</a:t>
            </a:r>
            <a:r>
              <a:rPr sz="1400" dirty="0">
                <a:latin typeface="Arial MT"/>
                <a:cs typeface="Arial MT"/>
              </a:rPr>
              <a:t>,  </a:t>
            </a:r>
            <a:r>
              <a:rPr sz="1400" spc="-5" dirty="0">
                <a:latin typeface="Arial MT"/>
                <a:cs typeface="Arial MT"/>
              </a:rPr>
              <a:t>years)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according</a:t>
            </a:r>
            <a:r>
              <a:rPr sz="1400" spc="-90" dirty="0">
                <a:latin typeface="Arial MT"/>
                <a:cs typeface="Arial MT"/>
              </a:rPr>
              <a:t> </a:t>
            </a:r>
            <a:r>
              <a:rPr sz="1400" spc="5" dirty="0">
                <a:latin typeface="Arial MT"/>
                <a:cs typeface="Arial MT"/>
              </a:rPr>
              <a:t>to</a:t>
            </a:r>
            <a:r>
              <a:rPr sz="1400" spc="-45" dirty="0">
                <a:latin typeface="Arial MT"/>
                <a:cs typeface="Arial MT"/>
              </a:rPr>
              <a:t> </a:t>
            </a:r>
            <a:r>
              <a:rPr sz="1400" spc="-10" dirty="0">
                <a:latin typeface="Arial MT"/>
                <a:cs typeface="Arial MT"/>
              </a:rPr>
              <a:t>brand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48327" y="4301744"/>
            <a:ext cx="293687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MT"/>
                <a:cs typeface="Arial MT"/>
              </a:rPr>
              <a:t>Count</a:t>
            </a:r>
            <a:r>
              <a:rPr sz="1400" spc="-40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Plot</a:t>
            </a:r>
            <a:r>
              <a:rPr sz="1400" spc="-3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of</a:t>
            </a:r>
            <a:r>
              <a:rPr sz="1400" spc="-25" dirty="0">
                <a:latin typeface="Arial MT"/>
                <a:cs typeface="Arial MT"/>
              </a:rPr>
              <a:t> </a:t>
            </a:r>
            <a:r>
              <a:rPr sz="1400" spc="-5" dirty="0">
                <a:latin typeface="Arial MT"/>
                <a:cs typeface="Arial MT"/>
              </a:rPr>
              <a:t>various</a:t>
            </a:r>
            <a:r>
              <a:rPr sz="1400" spc="-15" dirty="0">
                <a:latin typeface="Arial MT"/>
                <a:cs typeface="Arial MT"/>
              </a:rPr>
              <a:t> categorical</a:t>
            </a:r>
            <a:r>
              <a:rPr sz="1400" spc="-100" dirty="0">
                <a:latin typeface="Arial MT"/>
                <a:cs typeface="Arial MT"/>
              </a:rPr>
              <a:t> </a:t>
            </a:r>
            <a:r>
              <a:rPr sz="1400" spc="-20" dirty="0">
                <a:latin typeface="Arial MT"/>
                <a:cs typeface="Arial MT"/>
              </a:rPr>
              <a:t>data </a:t>
            </a:r>
            <a:r>
              <a:rPr sz="1400" spc="-375" dirty="0">
                <a:latin typeface="Arial MT"/>
                <a:cs typeface="Arial MT"/>
              </a:rPr>
              <a:t> </a:t>
            </a:r>
            <a:r>
              <a:rPr sz="1400" spc="-15" dirty="0">
                <a:latin typeface="Arial MT"/>
                <a:cs typeface="Arial MT"/>
              </a:rPr>
              <a:t>representation.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99C93B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7330</Words>
  <Application>WPS Presentation</Application>
  <PresentationFormat>On-screen Show (16:9)</PresentationFormat>
  <Paragraphs>195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4" baseType="lpstr">
      <vt:lpstr>Arial</vt:lpstr>
      <vt:lpstr>SimSun</vt:lpstr>
      <vt:lpstr>Wingdings</vt:lpstr>
      <vt:lpstr>Trebuchet MS</vt:lpstr>
      <vt:lpstr>Verdana</vt:lpstr>
      <vt:lpstr>Arial</vt:lpstr>
      <vt:lpstr>Times New Roman</vt:lpstr>
      <vt:lpstr>Arial MT</vt:lpstr>
      <vt:lpstr>Calibri</vt:lpstr>
      <vt:lpstr>Microsoft YaHei</vt:lpstr>
      <vt:lpstr>Arial Unicode MS</vt:lpstr>
      <vt:lpstr>Wingdings</vt:lpstr>
      <vt:lpstr>Office Theme</vt:lpstr>
      <vt:lpstr>Data Science with Python Career  Program - Capstone Project</vt:lpstr>
      <vt:lpstr>Agenda</vt:lpstr>
      <vt:lpstr>Data Exploration (Using Excel)</vt:lpstr>
      <vt:lpstr>Data Exploration (Using Python)</vt:lpstr>
      <vt:lpstr>Data Insights (Using Python)</vt:lpstr>
      <vt:lpstr>Data Insights (Using Python)</vt:lpstr>
      <vt:lpstr>Data insights</vt:lpstr>
      <vt:lpstr>EDA Graphs.</vt:lpstr>
      <vt:lpstr>EDA Graphs.</vt:lpstr>
      <vt:lpstr>Graphical Analysis and conclusion on Data</vt:lpstr>
      <vt:lpstr>Graphical Analysis and conclusion on Data</vt:lpstr>
      <vt:lpstr>Data Cleaning &amp; Pre-Processing Steps.</vt:lpstr>
      <vt:lpstr>Data Cleaning &amp; Pre-Processing Steps(In ML Model).</vt:lpstr>
      <vt:lpstr>Data Cleaning &amp; Pre-Processing Steps(In ML Model).</vt:lpstr>
      <vt:lpstr>ML Modeling</vt:lpstr>
      <vt:lpstr>ML Modeling</vt:lpstr>
      <vt:lpstr>ML Modeling</vt:lpstr>
      <vt:lpstr>Deployment of ML Models using Streamlit.</vt:lpstr>
      <vt:lpstr>Endnotes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Sumit</dc:creator>
  <cp:keywords>Capstone Project</cp:keywords>
  <cp:lastModifiedBy>1009_Sakshi Kothawade</cp:lastModifiedBy>
  <cp:revision>3</cp:revision>
  <dcterms:created xsi:type="dcterms:W3CDTF">2024-10-23T14:51:00Z</dcterms:created>
  <dcterms:modified xsi:type="dcterms:W3CDTF">2024-11-16T17:36:58Z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2024-09-28T05:30:00Z</vt:filetime>
  </property>
  <property fmtid="{D5CDD505-2E9C-101B-9397-08002B2CF9AE}" pid="3" name="Creator">
    <vt:lpwstr>Microsoft® PowerPoint® 2021</vt:lpwstr>
  </property>
  <property fmtid="{D5CDD505-2E9C-101B-9397-08002B2CF9AE}" pid="4" name="LastSaved">
    <vt:filetime>2024-10-23T05:30:00Z</vt:filetime>
  </property>
  <property fmtid="{D5CDD505-2E9C-101B-9397-08002B2CF9AE}" pid="5" name="ICV">
    <vt:lpwstr>1BE74464974A45C590A2F9EEBE3161BE_12</vt:lpwstr>
  </property>
  <property fmtid="{D5CDD505-2E9C-101B-9397-08002B2CF9AE}" pid="6" name="KSOProductBuildVer">
    <vt:lpwstr>1033-12.2.0.18911</vt:lpwstr>
  </property>
</Properties>
</file>